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14"/>
  </p:notesMasterIdLst>
  <p:sldIdLst>
    <p:sldId id="256" r:id="rId2"/>
    <p:sldId id="257" r:id="rId3"/>
    <p:sldId id="271" r:id="rId4"/>
    <p:sldId id="259" r:id="rId5"/>
    <p:sldId id="273" r:id="rId6"/>
    <p:sldId id="263" r:id="rId7"/>
    <p:sldId id="264" r:id="rId8"/>
    <p:sldId id="266" r:id="rId9"/>
    <p:sldId id="274" r:id="rId10"/>
    <p:sldId id="267" r:id="rId11"/>
    <p:sldId id="268" r:id="rId12"/>
    <p:sldId id="270" r:id="rId1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638" autoAdjust="0"/>
  </p:normalViewPr>
  <p:slideViewPr>
    <p:cSldViewPr>
      <p:cViewPr>
        <p:scale>
          <a:sx n="80" d="100"/>
          <a:sy n="80" d="100"/>
        </p:scale>
        <p:origin x="174" y="-264"/>
      </p:cViewPr>
      <p:guideLst>
        <p:guide orient="horz" pos="2160"/>
        <p:guide pos="2880"/>
      </p:guideLst>
    </p:cSldViewPr>
  </p:slideViewPr>
  <p:notesTextViewPr>
    <p:cViewPr>
      <p:scale>
        <a:sx n="1" d="1"/>
        <a:sy n="1" d="1"/>
      </p:scale>
      <p:origin x="0" y="104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jpeg>
</file>

<file path=ppt/media/image3.jpeg>
</file>

<file path=ppt/media/image4.jpeg>
</file>

<file path=ppt/media/image5.png>
</file>

<file path=ppt/media/image6.jpeg>
</file>

<file path=ppt/media/image7.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35BDE3A-7ED1-4DF4-AD76-5B3EBEC338AE}" type="datetimeFigureOut">
              <a:rPr kumimoji="1" lang="ja-JP" altLang="en-US" smtClean="0"/>
              <a:pPr/>
              <a:t>2014/2/3</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86579B6-159A-42EA-8F4A-7A80144AFB17}" type="slidenum">
              <a:rPr kumimoji="1" lang="ja-JP" altLang="en-US" smtClean="0"/>
              <a:pPr/>
              <a:t>‹#›</a:t>
            </a:fld>
            <a:endParaRPr kumimoji="1" lang="ja-JP" altLang="en-US"/>
          </a:p>
        </p:txBody>
      </p:sp>
    </p:spTree>
    <p:extLst>
      <p:ext uri="{BB962C8B-B14F-4D97-AF65-F5344CB8AC3E}">
        <p14:creationId xmlns:p14="http://schemas.microsoft.com/office/powerpoint/2010/main" val="356216064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ja-JP" altLang="en-US"/>
          </a:p>
        </p:txBody>
      </p:sp>
      <p:sp>
        <p:nvSpPr>
          <p:cNvPr id="4" name="スライド番号プレースホルダ 3"/>
          <p:cNvSpPr>
            <a:spLocks noGrp="1"/>
          </p:cNvSpPr>
          <p:nvPr>
            <p:ph type="sldNum" sz="quarter" idx="10"/>
          </p:nvPr>
        </p:nvSpPr>
        <p:spPr/>
        <p:txBody>
          <a:bodyPr/>
          <a:lstStyle/>
          <a:p>
            <a:fld id="{E86579B6-159A-42EA-8F4A-7A80144AFB17}" type="slidenum">
              <a:rPr kumimoji="1" lang="ja-JP" altLang="en-US" smtClean="0"/>
              <a:pPr/>
              <a:t>1</a:t>
            </a:fld>
            <a:endParaRPr kumimoji="1" lang="ja-JP"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r>
              <a:rPr kumimoji="1" lang="ja-JP" altLang="en-US" dirty="0" smtClean="0"/>
              <a:t>早速ですが，プログラムの作成に移ります</a:t>
            </a:r>
            <a:endParaRPr kumimoji="1" lang="en-US" altLang="ja-JP" dirty="0" smtClean="0"/>
          </a:p>
          <a:p>
            <a:r>
              <a:rPr kumimoji="1" lang="ja-JP" altLang="en-US" dirty="0" smtClean="0"/>
              <a:t>それぞれのサービスの働きを細かく細分化したものになります．</a:t>
            </a:r>
            <a:endParaRPr kumimoji="1" lang="en-US" altLang="ja-JP" dirty="0" smtClean="0"/>
          </a:p>
          <a:p>
            <a:endParaRPr kumimoji="1" lang="en-US" altLang="ja-JP" dirty="0" smtClean="0"/>
          </a:p>
          <a:p>
            <a:r>
              <a:rPr kumimoji="1" lang="ja-JP" altLang="en-US" dirty="0" smtClean="0"/>
              <a:t>グーグルマップは</a:t>
            </a:r>
            <a:endParaRPr kumimoji="1" lang="en-US" altLang="ja-JP" dirty="0" smtClean="0"/>
          </a:p>
          <a:p>
            <a:r>
              <a:rPr kumimoji="1" lang="ja-JP" altLang="en-US" dirty="0" smtClean="0"/>
              <a:t>①地図を表示する</a:t>
            </a:r>
            <a:endParaRPr kumimoji="1" lang="en-US" altLang="ja-JP" dirty="0" smtClean="0"/>
          </a:p>
          <a:p>
            <a:r>
              <a:rPr kumimoji="1" lang="ja-JP" altLang="en-US" dirty="0" smtClean="0"/>
              <a:t>②現在位置の取得</a:t>
            </a:r>
            <a:endParaRPr kumimoji="1" lang="en-US" altLang="ja-JP" dirty="0" smtClean="0"/>
          </a:p>
          <a:p>
            <a:r>
              <a:rPr kumimoji="1" lang="ja-JP" altLang="en-US" dirty="0" smtClean="0"/>
              <a:t>③ルートの検索・案内</a:t>
            </a:r>
            <a:endParaRPr kumimoji="1" lang="en-US" altLang="ja-JP" dirty="0" smtClean="0"/>
          </a:p>
          <a:p>
            <a:endParaRPr kumimoji="1" lang="en-US" altLang="ja-JP" dirty="0" smtClean="0"/>
          </a:p>
          <a:p>
            <a:r>
              <a:rPr kumimoji="1" lang="ja-JP" altLang="en-US" dirty="0" smtClean="0"/>
              <a:t>ツイッターは</a:t>
            </a:r>
            <a:endParaRPr kumimoji="1" lang="en-US" altLang="ja-JP" dirty="0" smtClean="0"/>
          </a:p>
          <a:p>
            <a:r>
              <a:rPr kumimoji="1" lang="ja-JP" altLang="en-US" dirty="0" smtClean="0"/>
              <a:t>④個人の認証</a:t>
            </a:r>
            <a:endParaRPr kumimoji="1" lang="en-US" altLang="ja-JP" dirty="0" smtClean="0"/>
          </a:p>
          <a:p>
            <a:r>
              <a:rPr kumimoji="1" lang="ja-JP" altLang="en-US" dirty="0" smtClean="0"/>
              <a:t>⑤ツイートの表示</a:t>
            </a:r>
            <a:endParaRPr kumimoji="1" lang="en-US" altLang="ja-JP" dirty="0" smtClean="0"/>
          </a:p>
          <a:p>
            <a:r>
              <a:rPr kumimoji="1" lang="ja-JP" altLang="en-US" dirty="0" smtClean="0"/>
              <a:t>⑥位置を指定して検索する</a:t>
            </a:r>
            <a:endParaRPr kumimoji="1" lang="en-US" altLang="ja-JP" dirty="0" smtClean="0"/>
          </a:p>
          <a:p>
            <a:endParaRPr kumimoji="1" lang="en-US" altLang="ja-JP" dirty="0" smtClean="0"/>
          </a:p>
          <a:p>
            <a:r>
              <a:rPr kumimoji="1" lang="ja-JP" altLang="en-US" dirty="0" smtClean="0"/>
              <a:t>①から⑥のプログラムを組み合わせてシステムを作成しました．</a:t>
            </a:r>
            <a:endParaRPr kumimoji="1" lang="ja-JP" altLang="en-US" dirty="0"/>
          </a:p>
        </p:txBody>
      </p:sp>
      <p:sp>
        <p:nvSpPr>
          <p:cNvPr id="4" name="スライド番号プレースホルダ 3"/>
          <p:cNvSpPr>
            <a:spLocks noGrp="1"/>
          </p:cNvSpPr>
          <p:nvPr>
            <p:ph type="sldNum" sz="quarter" idx="10"/>
          </p:nvPr>
        </p:nvSpPr>
        <p:spPr/>
        <p:txBody>
          <a:bodyPr/>
          <a:lstStyle/>
          <a:p>
            <a:fld id="{E86579B6-159A-42EA-8F4A-7A80144AFB17}" type="slidenum">
              <a:rPr kumimoji="1" lang="ja-JP" altLang="en-US" smtClean="0"/>
              <a:pPr/>
              <a:t>10</a:t>
            </a:fld>
            <a:endParaRPr kumimoji="1" lang="ja-JP"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現在地から目的地までの経路上の</a:t>
            </a:r>
            <a:r>
              <a:rPr kumimoji="1" lang="en-US" altLang="ja-JP" dirty="0" smtClean="0"/>
              <a:t>Twitter</a:t>
            </a:r>
            <a:r>
              <a:rPr kumimoji="1" lang="ja-JP" altLang="en-US" dirty="0" smtClean="0"/>
              <a:t>のつぶやきを収集し．表示するアプリケーションのプロトタイプ画面である．経路上に複数ある赤い円の範囲のツイートを収集し，表示出来るようなっている</a:t>
            </a:r>
            <a:endParaRPr kumimoji="1" lang="ja-JP" altLang="en-US" dirty="0"/>
          </a:p>
        </p:txBody>
      </p:sp>
      <p:sp>
        <p:nvSpPr>
          <p:cNvPr id="4" name="スライド番号プレースホルダー 3"/>
          <p:cNvSpPr>
            <a:spLocks noGrp="1"/>
          </p:cNvSpPr>
          <p:nvPr>
            <p:ph type="sldNum" sz="quarter" idx="10"/>
          </p:nvPr>
        </p:nvSpPr>
        <p:spPr/>
        <p:txBody>
          <a:bodyPr/>
          <a:lstStyle/>
          <a:p>
            <a:fld id="{E86579B6-159A-42EA-8F4A-7A80144AFB17}" type="slidenum">
              <a:rPr kumimoji="1" lang="ja-JP" altLang="en-US" smtClean="0"/>
              <a:pPr/>
              <a:t>11</a:t>
            </a:fld>
            <a:endParaRPr kumimoji="1" lang="ja-JP" altLang="en-US"/>
          </a:p>
        </p:txBody>
      </p:sp>
    </p:spTree>
    <p:extLst>
      <p:ext uri="{BB962C8B-B14F-4D97-AF65-F5344CB8AC3E}">
        <p14:creationId xmlns:p14="http://schemas.microsoft.com/office/powerpoint/2010/main" val="27831107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結論は</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・システムは無事に作動した</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b="1" dirty="0" smtClean="0"/>
              <a:t>ご覧の通り，システムは無事に作動しました</a:t>
            </a:r>
            <a:endParaRPr lang="en-US" altLang="ja-JP"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・アイデアの実現が出来た</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b="1" dirty="0" smtClean="0"/>
              <a:t>目的にある「収集するツイートの対象を，自動車が通行する予定の経路上のみに制限する」というアイデアは実現しました．それによって</a:t>
            </a:r>
            <a:endParaRPr lang="en-US" altLang="ja-JP"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・システムのプロトタイプが完成した</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b="1" dirty="0" smtClean="0"/>
              <a:t>ドライブルートアシストのためのツイート収集システムの　ベースとなるプログラムが完成しました．</a:t>
            </a:r>
          </a:p>
          <a:p>
            <a:endParaRPr lang="en-US" altLang="ja-JP" sz="1200" dirty="0" smtClean="0"/>
          </a:p>
          <a:p>
            <a:r>
              <a:rPr lang="en-US" altLang="ja-JP" sz="1200" dirty="0" smtClean="0"/>
              <a:t>2</a:t>
            </a:r>
            <a:r>
              <a:rPr lang="ja-JP" altLang="en-US" sz="1200" dirty="0" err="1" smtClean="0"/>
              <a:t>つの</a:t>
            </a:r>
            <a:r>
              <a:rPr lang="ja-JP" altLang="en-US" sz="1200" dirty="0" smtClean="0"/>
              <a:t>サービスの，</a:t>
            </a:r>
            <a:r>
              <a:rPr lang="en-US" altLang="ja-JP" sz="1200" dirty="0" smtClean="0"/>
              <a:t>Google Maps</a:t>
            </a:r>
            <a:r>
              <a:rPr lang="ja-JP" altLang="en-US" sz="1200" dirty="0" smtClean="0"/>
              <a:t>のディレクションサービスと</a:t>
            </a:r>
            <a:r>
              <a:rPr lang="en-US" altLang="ja-JP" sz="1200" dirty="0" smtClean="0"/>
              <a:t>Twitter</a:t>
            </a:r>
            <a:r>
              <a:rPr lang="ja-JP" altLang="en-US" sz="1200" dirty="0" smtClean="0"/>
              <a:t>の</a:t>
            </a:r>
            <a:r>
              <a:rPr lang="en-US" altLang="ja-JP" sz="1200" dirty="0" smtClean="0"/>
              <a:t>r</a:t>
            </a:r>
            <a:r>
              <a:rPr lang="ja-JP" altLang="en-US" sz="1200" dirty="0" smtClean="0"/>
              <a:t>位置を指定して検索するサービス，を組み合わせることは</a:t>
            </a:r>
            <a:r>
              <a:rPr lang="ja-JP" altLang="en-US" sz="1200" dirty="0" smtClean="0">
                <a:solidFill>
                  <a:srgbClr val="FF0000"/>
                </a:solidFill>
              </a:rPr>
              <a:t>成功</a:t>
            </a:r>
            <a:r>
              <a:rPr lang="ja-JP" altLang="en-US" sz="1200" dirty="0" smtClean="0"/>
              <a:t>したと言えます．</a:t>
            </a:r>
            <a:endParaRPr lang="en-US" altLang="ja-JP" sz="1200" dirty="0" smtClean="0"/>
          </a:p>
          <a:p>
            <a:pPr marL="109728" indent="0">
              <a:buNone/>
            </a:pPr>
            <a:endParaRPr lang="en-US" altLang="ja-JP" sz="1200" dirty="0" smtClean="0"/>
          </a:p>
          <a:p>
            <a:pPr marL="109728" indent="0">
              <a:buNone/>
            </a:pPr>
            <a:r>
              <a:rPr lang="ja-JP" altLang="en-US" sz="1200" dirty="0" smtClean="0"/>
              <a:t>今後は運転者が運転中に使いやすいようにするための改良が必要．</a:t>
            </a:r>
            <a:endParaRPr lang="ja-JP" altLang="en-US" sz="9600" dirty="0" smtClean="0"/>
          </a:p>
          <a:p>
            <a:pPr marL="109728" indent="0">
              <a:buNone/>
            </a:pPr>
            <a:r>
              <a:rPr lang="ja-JP" altLang="en-US" sz="9600" dirty="0" smtClean="0"/>
              <a:t>・</a:t>
            </a:r>
            <a:r>
              <a:rPr lang="ja-JP" altLang="en-US" sz="1200" dirty="0" smtClean="0"/>
              <a:t>ツイートの表示</a:t>
            </a:r>
          </a:p>
          <a:p>
            <a:pPr marL="109728" indent="0">
              <a:buNone/>
            </a:pPr>
            <a:r>
              <a:rPr lang="ja-JP" altLang="en-US" sz="1200" dirty="0" smtClean="0"/>
              <a:t>・ルートの読みあげ</a:t>
            </a:r>
            <a:endParaRPr kumimoji="1" lang="ja-JP" altLang="en-US" dirty="0"/>
          </a:p>
        </p:txBody>
      </p:sp>
      <p:sp>
        <p:nvSpPr>
          <p:cNvPr id="4" name="スライド番号プレースホルダー 3"/>
          <p:cNvSpPr>
            <a:spLocks noGrp="1"/>
          </p:cNvSpPr>
          <p:nvPr>
            <p:ph type="sldNum" sz="quarter" idx="10"/>
          </p:nvPr>
        </p:nvSpPr>
        <p:spPr/>
        <p:txBody>
          <a:bodyPr/>
          <a:lstStyle/>
          <a:p>
            <a:fld id="{E86579B6-159A-42EA-8F4A-7A80144AFB17}" type="slidenum">
              <a:rPr kumimoji="1" lang="ja-JP" altLang="en-US" smtClean="0"/>
              <a:pPr/>
              <a:t>12</a:t>
            </a:fld>
            <a:endParaRPr kumimoji="1" lang="ja-JP" altLang="en-US"/>
          </a:p>
        </p:txBody>
      </p:sp>
    </p:spTree>
    <p:extLst>
      <p:ext uri="{BB962C8B-B14F-4D97-AF65-F5344CB8AC3E}">
        <p14:creationId xmlns:p14="http://schemas.microsoft.com/office/powerpoint/2010/main" val="2122339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ja-JP" altLang="en-US"/>
          </a:p>
        </p:txBody>
      </p:sp>
      <p:sp>
        <p:nvSpPr>
          <p:cNvPr id="4" name="スライド番号プレースホルダ 3"/>
          <p:cNvSpPr>
            <a:spLocks noGrp="1"/>
          </p:cNvSpPr>
          <p:nvPr>
            <p:ph type="sldNum" sz="quarter" idx="10"/>
          </p:nvPr>
        </p:nvSpPr>
        <p:spPr/>
        <p:txBody>
          <a:bodyPr/>
          <a:lstStyle/>
          <a:p>
            <a:fld id="{E86579B6-159A-42EA-8F4A-7A80144AFB17}" type="slidenum">
              <a:rPr kumimoji="1" lang="ja-JP" altLang="en-US" smtClean="0"/>
              <a:pPr/>
              <a:t>2</a:t>
            </a:fld>
            <a:endParaRPr kumimoji="1" lang="ja-JP"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lnSpcReduction="10000"/>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近年，自動車への</a:t>
            </a:r>
            <a:r>
              <a:rPr kumimoji="1" lang="en-US" altLang="ja-JP" dirty="0" smtClean="0"/>
              <a:t>IT</a:t>
            </a:r>
            <a:r>
              <a:rPr kumimoji="1" lang="ja-JP" altLang="en-US" dirty="0" smtClean="0"/>
              <a:t>化が進んでいて．</a:t>
            </a:r>
          </a:p>
          <a:p>
            <a:endParaRPr kumimoji="1" lang="en-US" altLang="ja-JP" dirty="0" smtClean="0"/>
          </a:p>
          <a:p>
            <a:r>
              <a:rPr kumimoji="1" lang="ja-JP" altLang="en-US" dirty="0" smtClean="0"/>
              <a:t>自動車業界とは無縁の</a:t>
            </a:r>
            <a:r>
              <a:rPr kumimoji="1" lang="en-US" altLang="ja-JP" dirty="0" smtClean="0"/>
              <a:t>Google</a:t>
            </a:r>
            <a:r>
              <a:rPr kumimoji="1" lang="ja-JP" altLang="en-US" dirty="0" smtClean="0"/>
              <a:t>や</a:t>
            </a:r>
            <a:r>
              <a:rPr kumimoji="1" lang="en-US" altLang="ja-JP" dirty="0" smtClean="0"/>
              <a:t>Apple</a:t>
            </a:r>
            <a:r>
              <a:rPr kumimoji="1" lang="ja-JP" altLang="en-US" dirty="0" smtClean="0"/>
              <a:t>が本格的に参入し，各自動車メーカーと提携し始めました．</a:t>
            </a:r>
            <a:endParaRPr kumimoji="1" lang="en-US" altLang="ja-JP" dirty="0" smtClean="0"/>
          </a:p>
          <a:p>
            <a:pPr lvl="0"/>
            <a:r>
              <a:rPr kumimoji="1" lang="en-US" altLang="ja-JP" sz="1200" kern="1200" dirty="0" smtClean="0">
                <a:solidFill>
                  <a:schemeClr val="tx1"/>
                </a:solidFill>
                <a:latin typeface="+mn-lt"/>
                <a:ea typeface="+mn-ea"/>
                <a:cs typeface="+mn-cs"/>
              </a:rPr>
              <a:t>Google</a:t>
            </a:r>
            <a:r>
              <a:rPr kumimoji="1" lang="ja-JP" altLang="ja-JP" sz="1200" kern="1200" dirty="0" smtClean="0">
                <a:solidFill>
                  <a:schemeClr val="tx1"/>
                </a:solidFill>
                <a:latin typeface="+mn-lt"/>
                <a:ea typeface="+mn-ea"/>
                <a:cs typeface="+mn-cs"/>
              </a:rPr>
              <a:t>の</a:t>
            </a:r>
            <a:r>
              <a:rPr kumimoji="1" lang="en-US" altLang="ja-JP" sz="1200" kern="1200" dirty="0" smtClean="0">
                <a:solidFill>
                  <a:schemeClr val="tx1"/>
                </a:solidFill>
                <a:latin typeface="+mn-lt"/>
                <a:ea typeface="+mn-ea"/>
                <a:cs typeface="+mn-cs"/>
              </a:rPr>
              <a:t>OS</a:t>
            </a:r>
            <a:r>
              <a:rPr kumimoji="1" lang="ja-JP" altLang="ja-JP" sz="1200" kern="1200" dirty="0" smtClean="0">
                <a:solidFill>
                  <a:schemeClr val="tx1"/>
                </a:solidFill>
                <a:latin typeface="+mn-lt"/>
                <a:ea typeface="+mn-ea"/>
                <a:cs typeface="+mn-cs"/>
              </a:rPr>
              <a:t>「アンドロイド」を活用した自動車向けのサービスや製品の開発を進め</a:t>
            </a:r>
            <a:r>
              <a:rPr kumimoji="1" lang="ja-JP" altLang="en-US" sz="1200" kern="1200" dirty="0" smtClean="0">
                <a:solidFill>
                  <a:schemeClr val="tx1"/>
                </a:solidFill>
                <a:latin typeface="+mn-lt"/>
                <a:ea typeface="+mn-ea"/>
                <a:cs typeface="+mn-cs"/>
              </a:rPr>
              <a:t>ていて，</a:t>
            </a:r>
            <a:r>
              <a:rPr kumimoji="1" lang="ja-JP" altLang="ja-JP" sz="1200" kern="1200" dirty="0" smtClean="0">
                <a:solidFill>
                  <a:schemeClr val="tx1"/>
                </a:solidFill>
                <a:latin typeface="+mn-lt"/>
                <a:ea typeface="+mn-ea"/>
                <a:cs typeface="+mn-cs"/>
              </a:rPr>
              <a:t>この開発推進団体はオープン・オートモーティブ・アライアンス（</a:t>
            </a:r>
            <a:r>
              <a:rPr kumimoji="1" lang="en-US" altLang="ja-JP" sz="1200" kern="1200" dirty="0" smtClean="0">
                <a:solidFill>
                  <a:schemeClr val="tx1"/>
                </a:solidFill>
                <a:latin typeface="+mn-lt"/>
                <a:ea typeface="+mn-ea"/>
                <a:cs typeface="+mn-cs"/>
              </a:rPr>
              <a:t>OAA</a:t>
            </a:r>
            <a:r>
              <a:rPr kumimoji="1" lang="ja-JP" altLang="ja-JP" sz="1200" kern="1200" dirty="0" smtClean="0">
                <a:solidFill>
                  <a:schemeClr val="tx1"/>
                </a:solidFill>
                <a:latin typeface="+mn-lt"/>
                <a:ea typeface="+mn-ea"/>
                <a:cs typeface="+mn-cs"/>
              </a:rPr>
              <a:t>）と言</a:t>
            </a:r>
            <a:r>
              <a:rPr kumimoji="1" lang="ja-JP" altLang="en-US" sz="1200" kern="1200" dirty="0" smtClean="0">
                <a:solidFill>
                  <a:schemeClr val="tx1"/>
                </a:solidFill>
                <a:latin typeface="+mn-lt"/>
                <a:ea typeface="+mn-ea"/>
                <a:cs typeface="+mn-cs"/>
              </a:rPr>
              <a:t>います．</a:t>
            </a:r>
            <a:endParaRPr kumimoji="1" lang="en-US" altLang="ja-JP" sz="1200" kern="1200" dirty="0" smtClean="0">
              <a:solidFill>
                <a:schemeClr val="tx1"/>
              </a:solidFill>
              <a:latin typeface="+mn-lt"/>
              <a:ea typeface="+mn-ea"/>
              <a:cs typeface="+mn-cs"/>
            </a:endParaRPr>
          </a:p>
          <a:p>
            <a:r>
              <a:rPr kumimoji="1" lang="en-US" altLang="ja-JP" sz="1200" kern="1200" dirty="0" err="1" smtClean="0">
                <a:solidFill>
                  <a:schemeClr val="tx1"/>
                </a:solidFill>
                <a:latin typeface="+mn-lt"/>
                <a:ea typeface="+mn-ea"/>
                <a:cs typeface="+mn-cs"/>
              </a:rPr>
              <a:t>iOS</a:t>
            </a:r>
            <a:r>
              <a:rPr kumimoji="1" lang="en-US" altLang="ja-JP" sz="1200" kern="1200" dirty="0" smtClean="0">
                <a:solidFill>
                  <a:schemeClr val="tx1"/>
                </a:solidFill>
                <a:latin typeface="+mn-lt"/>
                <a:ea typeface="+mn-ea"/>
                <a:cs typeface="+mn-cs"/>
              </a:rPr>
              <a:t> in the Car</a:t>
            </a:r>
            <a:r>
              <a:rPr kumimoji="1" lang="ja-JP" altLang="ja-JP" sz="1200" kern="1200" dirty="0" smtClean="0">
                <a:solidFill>
                  <a:schemeClr val="tx1"/>
                </a:solidFill>
                <a:latin typeface="+mn-lt"/>
                <a:ea typeface="+mn-ea"/>
                <a:cs typeface="+mn-cs"/>
              </a:rPr>
              <a:t>は，</a:t>
            </a:r>
            <a:r>
              <a:rPr kumimoji="1" lang="en-US" altLang="ja-JP" sz="1200" kern="1200" dirty="0" err="1" smtClean="0">
                <a:solidFill>
                  <a:schemeClr val="tx1"/>
                </a:solidFill>
                <a:latin typeface="+mn-lt"/>
                <a:ea typeface="+mn-ea"/>
                <a:cs typeface="+mn-cs"/>
              </a:rPr>
              <a:t>iOS</a:t>
            </a:r>
            <a:r>
              <a:rPr kumimoji="1" lang="ja-JP" altLang="ja-JP" sz="1200" kern="1200" dirty="0" smtClean="0">
                <a:solidFill>
                  <a:schemeClr val="tx1"/>
                </a:solidFill>
                <a:latin typeface="+mn-lt"/>
                <a:ea typeface="+mn-ea"/>
                <a:cs typeface="+mn-cs"/>
              </a:rPr>
              <a:t>デバイスと連携するインダッシュタイプのディスプレイモジュールである．</a:t>
            </a:r>
            <a:endParaRPr kumimoji="1" lang="en-US" altLang="ja-JP" sz="1200" kern="1200" dirty="0" smtClean="0">
              <a:solidFill>
                <a:schemeClr val="tx1"/>
              </a:solidFill>
              <a:latin typeface="+mn-lt"/>
              <a:ea typeface="+mn-ea"/>
              <a:cs typeface="+mn-cs"/>
            </a:endParaRPr>
          </a:p>
          <a:p>
            <a:r>
              <a:rPr kumimoji="1" lang="en-US" altLang="ja-JP" sz="1200" kern="1200" dirty="0" smtClean="0">
                <a:solidFill>
                  <a:schemeClr val="tx1"/>
                </a:solidFill>
                <a:latin typeface="+mn-lt"/>
                <a:ea typeface="+mn-ea"/>
                <a:cs typeface="+mn-cs"/>
              </a:rPr>
              <a:t>IOS</a:t>
            </a:r>
            <a:r>
              <a:rPr kumimoji="1" lang="ja-JP" altLang="ja-JP" sz="1200" kern="1200" dirty="0" smtClean="0">
                <a:solidFill>
                  <a:schemeClr val="tx1"/>
                </a:solidFill>
                <a:latin typeface="+mn-lt"/>
                <a:ea typeface="+mn-ea"/>
                <a:cs typeface="+mn-cs"/>
              </a:rPr>
              <a:t>デバイスを接続することで，</a:t>
            </a:r>
            <a:r>
              <a:rPr kumimoji="1" lang="ja-JP" altLang="en-US" sz="1200" kern="1200" dirty="0" smtClean="0">
                <a:solidFill>
                  <a:schemeClr val="tx1"/>
                </a:solidFill>
                <a:latin typeface="+mn-lt"/>
                <a:ea typeface="+mn-ea"/>
                <a:cs typeface="+mn-cs"/>
              </a:rPr>
              <a:t>車</a:t>
            </a:r>
            <a:r>
              <a:rPr kumimoji="1" lang="ja-JP" altLang="ja-JP" sz="1200" kern="1200" dirty="0" smtClean="0">
                <a:solidFill>
                  <a:schemeClr val="tx1"/>
                </a:solidFill>
                <a:latin typeface="+mn-lt"/>
                <a:ea typeface="+mn-ea"/>
                <a:cs typeface="+mn-cs"/>
              </a:rPr>
              <a:t>側から</a:t>
            </a:r>
            <a:r>
              <a:rPr kumimoji="1" lang="en-US" altLang="ja-JP" sz="1200" kern="1200" dirty="0" smtClean="0">
                <a:solidFill>
                  <a:schemeClr val="tx1"/>
                </a:solidFill>
                <a:latin typeface="+mn-lt"/>
                <a:ea typeface="+mn-ea"/>
                <a:cs typeface="+mn-cs"/>
              </a:rPr>
              <a:t>IOS</a:t>
            </a:r>
            <a:r>
              <a:rPr kumimoji="1" lang="ja-JP" altLang="ja-JP" sz="1200" kern="1200" dirty="0" smtClean="0">
                <a:solidFill>
                  <a:schemeClr val="tx1"/>
                </a:solidFill>
                <a:latin typeface="+mn-lt"/>
                <a:ea typeface="+mn-ea"/>
                <a:cs typeface="+mn-cs"/>
              </a:rPr>
              <a:t>デバイスの機能を利用できるようにな</a:t>
            </a:r>
            <a:r>
              <a:rPr kumimoji="1" lang="ja-JP" altLang="en-US" sz="1200" kern="1200" dirty="0" smtClean="0">
                <a:solidFill>
                  <a:schemeClr val="tx1"/>
                </a:solidFill>
                <a:latin typeface="+mn-lt"/>
                <a:ea typeface="+mn-ea"/>
                <a:cs typeface="+mn-cs"/>
              </a:rPr>
              <a:t>り，簡単に言うと，車の中心が</a:t>
            </a:r>
            <a:r>
              <a:rPr kumimoji="1" lang="en-US" altLang="ja-JP" sz="1200" kern="1200" dirty="0" smtClean="0">
                <a:solidFill>
                  <a:schemeClr val="tx1"/>
                </a:solidFill>
                <a:latin typeface="+mn-lt"/>
                <a:ea typeface="+mn-ea"/>
                <a:cs typeface="+mn-cs"/>
              </a:rPr>
              <a:t>IOS</a:t>
            </a:r>
            <a:r>
              <a:rPr kumimoji="1" lang="ja-JP" altLang="en-US" sz="1200" kern="1200" dirty="0" smtClean="0">
                <a:solidFill>
                  <a:schemeClr val="tx1"/>
                </a:solidFill>
                <a:latin typeface="+mn-lt"/>
                <a:ea typeface="+mn-ea"/>
                <a:cs typeface="+mn-cs"/>
              </a:rPr>
              <a:t>に，なることになります．</a:t>
            </a:r>
            <a:endParaRPr kumimoji="1" lang="ja-JP" altLang="en-US" dirty="0" smtClean="0"/>
          </a:p>
          <a:p>
            <a:endParaRPr kumimoji="1" lang="en-US" altLang="ja-JP" dirty="0" smtClean="0"/>
          </a:p>
          <a:p>
            <a:r>
              <a:rPr kumimoji="1" lang="ja-JP" altLang="en-US" dirty="0" smtClean="0"/>
              <a:t>その他に．</a:t>
            </a:r>
            <a:endParaRPr kumimoji="1" lang="en-US" altLang="ja-JP" dirty="0" smtClean="0"/>
          </a:p>
          <a:p>
            <a:r>
              <a:rPr kumimoji="1" lang="ja-JP" altLang="ja-JP" sz="1200" kern="1200" dirty="0" smtClean="0">
                <a:solidFill>
                  <a:schemeClr val="tx1"/>
                </a:solidFill>
                <a:latin typeface="+mn-lt"/>
                <a:ea typeface="+mn-ea"/>
                <a:cs typeface="+mn-cs"/>
              </a:rPr>
              <a:t>バイワイヤ技術</a:t>
            </a:r>
            <a:r>
              <a:rPr kumimoji="1" lang="ja-JP" altLang="en-US" sz="1200" kern="1200" dirty="0" smtClean="0">
                <a:solidFill>
                  <a:schemeClr val="tx1"/>
                </a:solidFill>
                <a:latin typeface="+mn-lt"/>
                <a:ea typeface="+mn-ea"/>
                <a:cs typeface="+mn-cs"/>
              </a:rPr>
              <a:t>の普及があります．</a:t>
            </a:r>
            <a:endParaRPr kumimoji="1" lang="ja-JP" altLang="ja-JP" sz="1200" kern="1200" dirty="0" smtClean="0">
              <a:solidFill>
                <a:schemeClr val="tx1"/>
              </a:solidFill>
              <a:latin typeface="+mn-lt"/>
              <a:ea typeface="+mn-ea"/>
              <a:cs typeface="+mn-cs"/>
            </a:endParaRPr>
          </a:p>
          <a:p>
            <a:r>
              <a:rPr kumimoji="1" lang="ja-JP" altLang="ja-JP" sz="1200" kern="1200" dirty="0" smtClean="0">
                <a:solidFill>
                  <a:schemeClr val="tx1"/>
                </a:solidFill>
                <a:latin typeface="+mn-lt"/>
                <a:ea typeface="+mn-ea"/>
                <a:cs typeface="+mn-cs"/>
              </a:rPr>
              <a:t>これはアクセルやブレーキなどを機械的なリンクで操作するのではなく，</a:t>
            </a:r>
            <a:r>
              <a:rPr kumimoji="1" lang="ja-JP" altLang="en-US" sz="1200" kern="1200" dirty="0" smtClean="0">
                <a:solidFill>
                  <a:schemeClr val="tx1"/>
                </a:solidFill>
                <a:latin typeface="+mn-lt"/>
                <a:ea typeface="+mn-ea"/>
                <a:cs typeface="+mn-cs"/>
              </a:rPr>
              <a:t>電気</a:t>
            </a:r>
            <a:r>
              <a:rPr kumimoji="1" lang="ja-JP" altLang="ja-JP" sz="1200" kern="1200" dirty="0" smtClean="0">
                <a:solidFill>
                  <a:schemeClr val="tx1"/>
                </a:solidFill>
                <a:latin typeface="+mn-lt"/>
                <a:ea typeface="+mn-ea"/>
                <a:cs typeface="+mn-cs"/>
              </a:rPr>
              <a:t>信号</a:t>
            </a:r>
            <a:r>
              <a:rPr kumimoji="1" lang="ja-JP" altLang="en-US" sz="1200" kern="1200" dirty="0" smtClean="0">
                <a:solidFill>
                  <a:schemeClr val="tx1"/>
                </a:solidFill>
                <a:latin typeface="+mn-lt"/>
                <a:ea typeface="+mn-ea"/>
                <a:cs typeface="+mn-cs"/>
              </a:rPr>
              <a:t>に置き換えて</a:t>
            </a:r>
            <a:r>
              <a:rPr kumimoji="1" lang="ja-JP" altLang="ja-JP" sz="1200" kern="1200" dirty="0" smtClean="0">
                <a:solidFill>
                  <a:schemeClr val="tx1"/>
                </a:solidFill>
                <a:latin typeface="+mn-lt"/>
                <a:ea typeface="+mn-ea"/>
                <a:cs typeface="+mn-cs"/>
              </a:rPr>
              <a:t>動かす技術である．</a:t>
            </a:r>
            <a:endParaRPr kumimoji="1" lang="en-US" altLang="ja-JP"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それによって容易に複雑な制御が可能になり．容易に自動車をコントロールできるようになるもので</a:t>
            </a:r>
            <a:endParaRPr kumimoji="1" lang="en-US" altLang="ja-JP" sz="1200" kern="1200" dirty="0" smtClean="0">
              <a:solidFill>
                <a:schemeClr val="tx1"/>
              </a:solidFill>
              <a:latin typeface="+mn-lt"/>
              <a:ea typeface="+mn-ea"/>
              <a:cs typeface="+mn-cs"/>
            </a:endParaRPr>
          </a:p>
          <a:p>
            <a:r>
              <a:rPr kumimoji="1" lang="ja-JP" altLang="en-US" sz="1200" kern="1200" dirty="0" smtClean="0">
                <a:solidFill>
                  <a:schemeClr val="tx1"/>
                </a:solidFill>
                <a:latin typeface="+mn-lt"/>
                <a:ea typeface="+mn-ea"/>
                <a:cs typeface="+mn-cs"/>
              </a:rPr>
              <a:t>最終的に</a:t>
            </a:r>
            <a:r>
              <a:rPr kumimoji="1" lang="en-US" altLang="ja-JP" sz="1200" kern="1200" dirty="0" smtClean="0">
                <a:solidFill>
                  <a:schemeClr val="tx1"/>
                </a:solidFill>
                <a:latin typeface="+mn-lt"/>
                <a:ea typeface="+mn-ea"/>
                <a:cs typeface="+mn-cs"/>
              </a:rPr>
              <a:t>2020</a:t>
            </a:r>
            <a:r>
              <a:rPr kumimoji="1" lang="ja-JP" altLang="en-US" sz="1200" kern="1200" dirty="0" smtClean="0">
                <a:solidFill>
                  <a:schemeClr val="tx1"/>
                </a:solidFill>
                <a:latin typeface="+mn-lt"/>
                <a:ea typeface="+mn-ea"/>
                <a:cs typeface="+mn-cs"/>
              </a:rPr>
              <a:t>年頃に自動運転化を目指しています．</a:t>
            </a:r>
            <a:endParaRPr kumimoji="1" lang="en-US" altLang="ja-JP" sz="1200" kern="1200" dirty="0" smtClean="0">
              <a:solidFill>
                <a:schemeClr val="tx1"/>
              </a:solidFill>
              <a:latin typeface="+mn-lt"/>
              <a:ea typeface="+mn-ea"/>
              <a:cs typeface="+mn-cs"/>
            </a:endParaRPr>
          </a:p>
        </p:txBody>
      </p:sp>
      <p:sp>
        <p:nvSpPr>
          <p:cNvPr id="4" name="スライド番号プレースホルダ 3"/>
          <p:cNvSpPr>
            <a:spLocks noGrp="1"/>
          </p:cNvSpPr>
          <p:nvPr>
            <p:ph type="sldNum" sz="quarter" idx="10"/>
          </p:nvPr>
        </p:nvSpPr>
        <p:spPr/>
        <p:txBody>
          <a:bodyPr/>
          <a:lstStyle/>
          <a:p>
            <a:fld id="{E86579B6-159A-42EA-8F4A-7A80144AFB17}" type="slidenum">
              <a:rPr kumimoji="1" lang="ja-JP" altLang="en-US" smtClean="0"/>
              <a:pPr/>
              <a:t>3</a:t>
            </a:fld>
            <a:endParaRPr kumimoji="1" lang="ja-JP"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自動運転化には，既存の運転支援技術を基に自動運転モデルを制作している為</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運転支援技術が必要不可欠である．</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そもそも運転支援技術とは何かと言うと</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ja-JP" sz="1200" kern="1200" dirty="0" smtClean="0">
                <a:solidFill>
                  <a:schemeClr val="tx1"/>
                </a:solidFill>
                <a:latin typeface="+mn-lt"/>
                <a:ea typeface="+mn-ea"/>
                <a:cs typeface="+mn-cs"/>
              </a:rPr>
              <a:t>ドライバーが視認困難な位置にある自動車，二輪車，歩行者を，各種感知機が検出し，その情報を，車載装置や交通情報板などを通して提供し，注意を促すもの</a:t>
            </a:r>
            <a:r>
              <a:rPr kumimoji="1" lang="ja-JP" altLang="en-US" sz="1200" kern="1200" dirty="0" smtClean="0">
                <a:solidFill>
                  <a:schemeClr val="tx1"/>
                </a:solidFill>
                <a:latin typeface="+mn-lt"/>
                <a:ea typeface="+mn-ea"/>
                <a:cs typeface="+mn-cs"/>
              </a:rPr>
              <a:t>で，</a:t>
            </a:r>
            <a:r>
              <a:rPr kumimoji="1" lang="ja-JP" altLang="ja-JP" sz="1200" kern="1200" dirty="0" smtClean="0">
                <a:solidFill>
                  <a:schemeClr val="tx1"/>
                </a:solidFill>
                <a:latin typeface="+mn-lt"/>
                <a:ea typeface="+mn-ea"/>
                <a:cs typeface="+mn-cs"/>
              </a:rPr>
              <a:t>ドライバーが安全に運転できるように支援するシステムである</a:t>
            </a:r>
            <a:endParaRPr lang="en-US" altLang="ja-JP" dirty="0" smtClean="0"/>
          </a:p>
          <a:p>
            <a:endParaRPr lang="en-US" altLang="ja-JP" dirty="0" smtClean="0"/>
          </a:p>
          <a:p>
            <a:r>
              <a:rPr lang="ja-JP" altLang="en-US" dirty="0" smtClean="0"/>
              <a:t>運転支援技術は大きく</a:t>
            </a:r>
            <a:r>
              <a:rPr lang="en-US" altLang="ja-JP" dirty="0" smtClean="0"/>
              <a:t>2</a:t>
            </a:r>
            <a:r>
              <a:rPr lang="ja-JP" altLang="en-US" dirty="0" smtClean="0"/>
              <a:t>つあり</a:t>
            </a:r>
            <a:endParaRPr lang="en-US" altLang="ja-JP" dirty="0" smtClean="0"/>
          </a:p>
          <a:p>
            <a:r>
              <a:rPr lang="ja-JP" altLang="en-US" dirty="0" smtClean="0"/>
              <a:t>①運転支援システム技術と</a:t>
            </a:r>
            <a:endParaRPr lang="en-US" altLang="ja-JP" dirty="0" smtClean="0"/>
          </a:p>
          <a:p>
            <a:r>
              <a:rPr lang="ja-JP" altLang="en-US" dirty="0" smtClean="0"/>
              <a:t>②コミュニケーション支援技術です．</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これら２つの運転支援技術を搭載した自動車が増えています．</a:t>
            </a:r>
            <a:endParaRPr lang="en-US" altLang="ja-JP" dirty="0" smtClean="0"/>
          </a:p>
          <a:p>
            <a:endParaRPr kumimoji="1" lang="ja-JP" altLang="en-US" dirty="0"/>
          </a:p>
        </p:txBody>
      </p:sp>
      <p:sp>
        <p:nvSpPr>
          <p:cNvPr id="4" name="スライド番号プレースホルダ 3"/>
          <p:cNvSpPr>
            <a:spLocks noGrp="1"/>
          </p:cNvSpPr>
          <p:nvPr>
            <p:ph type="sldNum" sz="quarter" idx="10"/>
          </p:nvPr>
        </p:nvSpPr>
        <p:spPr/>
        <p:txBody>
          <a:bodyPr/>
          <a:lstStyle/>
          <a:p>
            <a:fld id="{E86579B6-159A-42EA-8F4A-7A80144AFB17}" type="slidenum">
              <a:rPr kumimoji="1" lang="ja-JP" altLang="en-US" smtClean="0"/>
              <a:pPr/>
              <a:t>4</a:t>
            </a:fld>
            <a:endParaRPr kumimoji="1" lang="ja-JP"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r>
              <a:rPr lang="ja-JP" altLang="en-US" dirty="0" smtClean="0"/>
              <a:t>運転支援技術には様々な種類があり</a:t>
            </a:r>
            <a:endParaRPr lang="en-US" altLang="ja-JP" dirty="0" smtClean="0"/>
          </a:p>
          <a:p>
            <a:endParaRPr lang="en-US" altLang="ja-JP" dirty="0" smtClean="0"/>
          </a:p>
          <a:p>
            <a:r>
              <a:rPr lang="ja-JP" altLang="en-US" dirty="0" smtClean="0"/>
              <a:t>運転支援システムには</a:t>
            </a:r>
            <a:endParaRPr lang="en-US" altLang="ja-JP" dirty="0" smtClean="0"/>
          </a:p>
          <a:p>
            <a:r>
              <a:rPr lang="en-US" altLang="ja-JP" dirty="0" smtClean="0"/>
              <a:t>ACC‐</a:t>
            </a:r>
            <a:r>
              <a:rPr lang="ja-JP" altLang="en-US" dirty="0" smtClean="0"/>
              <a:t>車両の前方に搭載したレーダを用いて，前方を走行する車両との車間距離を一定に保つ．必要に応じてドライバーへの警告を行うシステムである</a:t>
            </a:r>
            <a:endParaRPr lang="en-US" altLang="ja-JP" dirty="0" smtClean="0"/>
          </a:p>
          <a:p>
            <a:r>
              <a:rPr lang="ja-JP" altLang="en-US" dirty="0" smtClean="0"/>
              <a:t>衝突被害軽減ブレーキ</a:t>
            </a:r>
            <a:r>
              <a:rPr lang="en-US" altLang="ja-JP" dirty="0" smtClean="0"/>
              <a:t>‐</a:t>
            </a:r>
            <a:r>
              <a:rPr lang="ja-JP" altLang="en-US" dirty="0" smtClean="0"/>
              <a:t>カメラやレーダ等を利用して前方の障害物等を検知し，運転者へ警告，ブレーキがかかり，ブレーキの補助操作を行うシステムである</a:t>
            </a:r>
            <a:endParaRPr lang="en-US" altLang="ja-JP" dirty="0" smtClean="0"/>
          </a:p>
          <a:p>
            <a:r>
              <a:rPr lang="ja-JP" altLang="en-US" dirty="0" smtClean="0"/>
              <a:t>レーンキープアシスト</a:t>
            </a:r>
            <a:r>
              <a:rPr lang="en-US" altLang="ja-JP" dirty="0" smtClean="0"/>
              <a:t>‐</a:t>
            </a:r>
            <a:r>
              <a:rPr lang="ja-JP" altLang="en-US" dirty="0" smtClean="0"/>
              <a:t>道路の白線等の走行環境を検知し，車両が走行車線を維持する．ハンドル操作を支援するシステムである</a:t>
            </a:r>
            <a:endParaRPr lang="en-US" altLang="ja-JP" dirty="0" smtClean="0"/>
          </a:p>
          <a:p>
            <a:r>
              <a:rPr lang="ja-JP" altLang="en-US" dirty="0" smtClean="0"/>
              <a:t>有名なのがスバルのアイサイトがあり，これは衝突被害軽減ブレーキにあたります</a:t>
            </a:r>
            <a:endParaRPr lang="en-US" altLang="ja-JP" dirty="0" smtClean="0"/>
          </a:p>
          <a:p>
            <a:endParaRPr lang="en-US" altLang="ja-JP" dirty="0" smtClean="0"/>
          </a:p>
          <a:p>
            <a:r>
              <a:rPr lang="ja-JP" altLang="en-US" dirty="0" smtClean="0"/>
              <a:t>コミュニケーション支援には</a:t>
            </a:r>
            <a:endParaRPr lang="en-US" altLang="ja-JP" dirty="0" smtClean="0"/>
          </a:p>
          <a:p>
            <a:r>
              <a:rPr lang="ja-JP" altLang="en-US" dirty="0" smtClean="0"/>
              <a:t>主にカーナビゲーションの機能にあり，</a:t>
            </a:r>
            <a:endParaRPr lang="en-US" altLang="ja-JP" dirty="0" smtClean="0"/>
          </a:p>
          <a:p>
            <a:pPr marL="109728" indent="0">
              <a:buNone/>
            </a:pPr>
            <a:r>
              <a:rPr lang="ja-JP" altLang="en-US" sz="1200" dirty="0" smtClean="0"/>
              <a:t>・</a:t>
            </a:r>
            <a:r>
              <a:rPr lang="en-US" altLang="ja-JP" sz="1200" dirty="0" smtClean="0"/>
              <a:t>Bluetooth</a:t>
            </a:r>
            <a:r>
              <a:rPr lang="ja-JP" altLang="en-US" sz="1200" dirty="0" smtClean="0"/>
              <a:t>ハンズフリー通話．</a:t>
            </a:r>
            <a:endParaRPr lang="en-US" altLang="ja-JP" sz="1200" dirty="0" smtClean="0"/>
          </a:p>
          <a:p>
            <a:pPr marL="109728" indent="0">
              <a:buNone/>
            </a:pPr>
            <a:r>
              <a:rPr lang="ja-JP" altLang="en-US" sz="1200" dirty="0" smtClean="0"/>
              <a:t>・スマートフォンとの連携機能．</a:t>
            </a:r>
            <a:endParaRPr lang="en-US" altLang="ja-JP" sz="1200" dirty="0" smtClean="0"/>
          </a:p>
          <a:p>
            <a:pPr marL="109728" indent="0">
              <a:buNone/>
            </a:pPr>
            <a:r>
              <a:rPr lang="ja-JP" altLang="en-US" sz="1200" dirty="0" smtClean="0"/>
              <a:t>・フリーワード音声検索．などがある</a:t>
            </a:r>
            <a:endParaRPr lang="en-US" altLang="ja-JP" sz="1200" dirty="0" smtClean="0"/>
          </a:p>
          <a:p>
            <a:pPr marL="109728" indent="0">
              <a:buNone/>
            </a:pPr>
            <a:r>
              <a:rPr lang="ja-JP" altLang="en-US" sz="1200" dirty="0" smtClean="0"/>
              <a:t>有名なのが</a:t>
            </a:r>
            <a:r>
              <a:rPr lang="en-US" altLang="ja-JP" sz="1200" dirty="0" smtClean="0"/>
              <a:t>pioneer</a:t>
            </a:r>
            <a:r>
              <a:rPr lang="ja-JP" altLang="en-US" sz="1200" dirty="0" smtClean="0"/>
              <a:t>のサイバーナビがあり，</a:t>
            </a:r>
            <a:r>
              <a:rPr kumimoji="1" lang="en-US" altLang="ja-JP" sz="1200" kern="1200" dirty="0" smtClean="0">
                <a:solidFill>
                  <a:schemeClr val="tx1"/>
                </a:solidFill>
                <a:latin typeface="+mn-lt"/>
                <a:ea typeface="+mn-ea"/>
                <a:cs typeface="+mn-cs"/>
              </a:rPr>
              <a:t>AR </a:t>
            </a:r>
            <a:r>
              <a:rPr kumimoji="1" lang="ja-JP" altLang="en-US" sz="1200" kern="1200" dirty="0" smtClean="0">
                <a:solidFill>
                  <a:schemeClr val="tx1"/>
                </a:solidFill>
                <a:latin typeface="+mn-lt"/>
                <a:ea typeface="+mn-ea"/>
                <a:cs typeface="+mn-cs"/>
              </a:rPr>
              <a:t>（現実拡張）を用いたもので</a:t>
            </a:r>
            <a:endParaRPr kumimoji="1" lang="en-US" altLang="ja-JP" sz="1200" kern="1200" dirty="0" smtClean="0">
              <a:solidFill>
                <a:schemeClr val="tx1"/>
              </a:solidFill>
              <a:latin typeface="+mn-lt"/>
              <a:ea typeface="+mn-ea"/>
              <a:cs typeface="+mn-cs"/>
            </a:endParaRPr>
          </a:p>
          <a:p>
            <a:pPr marL="109728" indent="0">
              <a:buNone/>
            </a:pPr>
            <a:r>
              <a:rPr kumimoji="1" lang="ja-JP" altLang="ja-JP" sz="1200" kern="1200" dirty="0" smtClean="0">
                <a:solidFill>
                  <a:schemeClr val="tx1"/>
                </a:solidFill>
                <a:latin typeface="+mn-lt"/>
                <a:ea typeface="+mn-ea"/>
                <a:cs typeface="+mn-cs"/>
              </a:rPr>
              <a:t>映像</a:t>
            </a:r>
            <a:r>
              <a:rPr kumimoji="1" lang="ja-JP" altLang="en-US" sz="1200" kern="1200" dirty="0" smtClean="0">
                <a:solidFill>
                  <a:schemeClr val="tx1"/>
                </a:solidFill>
                <a:latin typeface="+mn-lt"/>
                <a:ea typeface="+mn-ea"/>
                <a:cs typeface="+mn-cs"/>
              </a:rPr>
              <a:t>に</a:t>
            </a:r>
            <a:r>
              <a:rPr kumimoji="1" lang="ja-JP" altLang="ja-JP" sz="1200" kern="1200" dirty="0" smtClean="0">
                <a:solidFill>
                  <a:schemeClr val="tx1"/>
                </a:solidFill>
                <a:latin typeface="+mn-lt"/>
                <a:ea typeface="+mn-ea"/>
                <a:cs typeface="+mn-cs"/>
              </a:rPr>
              <a:t>フロントガラスから見える風景に重なった形で表示され</a:t>
            </a:r>
            <a:r>
              <a:rPr kumimoji="1" lang="ja-JP" altLang="en-US" sz="1200" kern="1200" dirty="0" smtClean="0">
                <a:solidFill>
                  <a:schemeClr val="tx1"/>
                </a:solidFill>
                <a:latin typeface="+mn-lt"/>
                <a:ea typeface="+mn-ea"/>
                <a:cs typeface="+mn-cs"/>
              </a:rPr>
              <a:t>るカーナビゲーションであります</a:t>
            </a:r>
            <a:r>
              <a:rPr kumimoji="1" lang="ja-JP" altLang="ja-JP" sz="1200" kern="1200" dirty="0" smtClean="0">
                <a:solidFill>
                  <a:schemeClr val="tx1"/>
                </a:solidFill>
                <a:latin typeface="+mn-lt"/>
                <a:ea typeface="+mn-ea"/>
                <a:cs typeface="+mn-cs"/>
              </a:rPr>
              <a:t>．</a:t>
            </a:r>
            <a:endParaRPr kumimoji="1" lang="ja-JP" altLang="en-US" dirty="0" smtClean="0"/>
          </a:p>
          <a:p>
            <a:endParaRPr kumimoji="1" lang="ja-JP" altLang="en-US" dirty="0"/>
          </a:p>
        </p:txBody>
      </p:sp>
      <p:sp>
        <p:nvSpPr>
          <p:cNvPr id="4" name="スライド番号プレースホルダ 3"/>
          <p:cNvSpPr>
            <a:spLocks noGrp="1"/>
          </p:cNvSpPr>
          <p:nvPr>
            <p:ph type="sldNum" sz="quarter" idx="10"/>
          </p:nvPr>
        </p:nvSpPr>
        <p:spPr/>
        <p:txBody>
          <a:bodyPr/>
          <a:lstStyle/>
          <a:p>
            <a:fld id="{E86579B6-159A-42EA-8F4A-7A80144AFB17}" type="slidenum">
              <a:rPr kumimoji="1" lang="ja-JP" altLang="en-US" smtClean="0"/>
              <a:pPr/>
              <a:t>5</a:t>
            </a:fld>
            <a:endParaRPr kumimoji="1" lang="ja-JP"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しかし，このような２つの運転支援技術は有用ではあるが，導入するためには，その技術を採用しているメーカーの新車や新品を購入するしかならないのが課題である</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kumimoji="1" lang="ja-JP" altLang="en-US" dirty="0" smtClean="0"/>
          </a:p>
          <a:p>
            <a:r>
              <a:rPr kumimoji="1" lang="ja-JP" altLang="en-US" dirty="0" smtClean="0"/>
              <a:t>一方で運転支援技術に応用できる無料のサービスがたくさん</a:t>
            </a:r>
            <a:r>
              <a:rPr kumimoji="1" lang="ja-JP" altLang="en-US" dirty="0" smtClean="0"/>
              <a:t>あり</a:t>
            </a:r>
            <a:endParaRPr kumimoji="1" lang="en-US" altLang="ja-JP" dirty="0" smtClean="0"/>
          </a:p>
          <a:p>
            <a:r>
              <a:rPr kumimoji="1" lang="ja-JP" altLang="en-US" dirty="0" smtClean="0"/>
              <a:t>カーナビゲーションの代わりになるグーグルマップ</a:t>
            </a:r>
            <a:r>
              <a:rPr kumimoji="1" lang="ja-JP" altLang="en-US" dirty="0" smtClean="0"/>
              <a:t>や</a:t>
            </a:r>
            <a:endParaRPr kumimoji="1" lang="en-US" altLang="ja-JP" dirty="0" smtClean="0"/>
          </a:p>
          <a:p>
            <a:r>
              <a:rPr kumimoji="1" lang="ja-JP" altLang="en-US" dirty="0" smtClean="0"/>
              <a:t>スマートフォンの急激な利用者増加に伴い増加した，位置情報付きのツイートの情報などがあります．</a:t>
            </a:r>
          </a:p>
          <a:p>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 3"/>
          <p:cNvSpPr>
            <a:spLocks noGrp="1"/>
          </p:cNvSpPr>
          <p:nvPr>
            <p:ph type="sldNum" sz="quarter" idx="10"/>
          </p:nvPr>
        </p:nvSpPr>
        <p:spPr/>
        <p:txBody>
          <a:bodyPr/>
          <a:lstStyle/>
          <a:p>
            <a:fld id="{E86579B6-159A-42EA-8F4A-7A80144AFB17}" type="slidenum">
              <a:rPr kumimoji="1" lang="ja-JP" altLang="en-US" smtClean="0"/>
              <a:pPr/>
              <a:t>6</a:t>
            </a:fld>
            <a:endParaRPr kumimoji="1" lang="ja-JP"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既存の自動車でも簡単に利用できる，運転支援・ナビゲーションシステム開発する．ことが目的である．</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sz="12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sz="1200" dirty="0" smtClean="0"/>
              <a:t>Twitter</a:t>
            </a:r>
            <a:r>
              <a:rPr lang="ja-JP" altLang="ja-JP" sz="1200" dirty="0" smtClean="0"/>
              <a:t>を利用して周囲の情報を収集し，運転者に通知する</a:t>
            </a:r>
            <a:r>
              <a:rPr lang="ja-JP" altLang="en-US" sz="1200" dirty="0" smtClean="0"/>
              <a:t>システムを作ろうと思いました．</a:t>
            </a:r>
            <a:endParaRPr kumimoji="1" lang="ja-JP" altLang="en-US" sz="1200" dirty="0" smtClean="0"/>
          </a:p>
          <a:p>
            <a:r>
              <a:rPr kumimoji="1" lang="ja-JP" altLang="ja-JP" sz="1200" kern="1200" dirty="0" smtClean="0">
                <a:solidFill>
                  <a:schemeClr val="tx1"/>
                </a:solidFill>
                <a:latin typeface="+mn-lt"/>
                <a:ea typeface="+mn-ea"/>
                <a:cs typeface="+mn-cs"/>
              </a:rPr>
              <a:t>しかし</a:t>
            </a:r>
            <a:r>
              <a:rPr kumimoji="1" lang="ja-JP" altLang="en-US" sz="1200" kern="1200" dirty="0" smtClean="0">
                <a:solidFill>
                  <a:schemeClr val="tx1"/>
                </a:solidFill>
                <a:latin typeface="+mn-lt"/>
                <a:ea typeface="+mn-ea"/>
                <a:cs typeface="+mn-cs"/>
              </a:rPr>
              <a:t>，</a:t>
            </a:r>
            <a:r>
              <a:rPr kumimoji="1" lang="ja-JP" altLang="ja-JP" sz="1200" kern="1200" dirty="0" smtClean="0">
                <a:solidFill>
                  <a:schemeClr val="tx1"/>
                </a:solidFill>
                <a:latin typeface="+mn-lt"/>
                <a:ea typeface="+mn-ea"/>
                <a:cs typeface="+mn-cs"/>
              </a:rPr>
              <a:t>運転時に</a:t>
            </a:r>
            <a:r>
              <a:rPr kumimoji="1" lang="en-US" altLang="ja-JP" sz="1200" kern="1200" dirty="0" smtClean="0">
                <a:solidFill>
                  <a:schemeClr val="tx1"/>
                </a:solidFill>
                <a:latin typeface="+mn-lt"/>
                <a:ea typeface="+mn-ea"/>
                <a:cs typeface="+mn-cs"/>
              </a:rPr>
              <a:t>Twitter</a:t>
            </a:r>
            <a:r>
              <a:rPr kumimoji="1" lang="ja-JP" altLang="ja-JP" sz="1200" kern="1200" dirty="0" smtClean="0">
                <a:solidFill>
                  <a:schemeClr val="tx1"/>
                </a:solidFill>
                <a:latin typeface="+mn-lt"/>
                <a:ea typeface="+mn-ea"/>
                <a:cs typeface="+mn-cs"/>
              </a:rPr>
              <a:t>を利用しようとすると，ルートとは無関係なツイートが表示されてしまうという問題</a:t>
            </a:r>
            <a:r>
              <a:rPr kumimoji="1" lang="ja-JP" altLang="en-US" sz="1200" kern="1200" dirty="0" smtClean="0">
                <a:solidFill>
                  <a:schemeClr val="tx1"/>
                </a:solidFill>
                <a:latin typeface="+mn-lt"/>
                <a:ea typeface="+mn-ea"/>
                <a:cs typeface="+mn-cs"/>
              </a:rPr>
              <a:t>があります．</a:t>
            </a:r>
            <a:endParaRPr kumimoji="1" lang="en-US" altLang="ja-JP"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dirty="0" smtClean="0">
                <a:solidFill>
                  <a:schemeClr val="tx1"/>
                </a:solidFill>
                <a:latin typeface="+mn-lt"/>
                <a:ea typeface="+mn-ea"/>
                <a:cs typeface="+mn-cs"/>
              </a:rPr>
              <a:t>そこで，収集するツイートの対象を，自動車が通行する予定の経路上のみに制限することでこの問題を解決できると考えました．</a:t>
            </a:r>
            <a:endParaRPr kumimoji="1" lang="ja-JP" altLang="en-US" dirty="0"/>
          </a:p>
        </p:txBody>
      </p:sp>
      <p:sp>
        <p:nvSpPr>
          <p:cNvPr id="4" name="スライド番号プレースホルダー 3"/>
          <p:cNvSpPr>
            <a:spLocks noGrp="1"/>
          </p:cNvSpPr>
          <p:nvPr>
            <p:ph type="sldNum" sz="quarter" idx="10"/>
          </p:nvPr>
        </p:nvSpPr>
        <p:spPr/>
        <p:txBody>
          <a:bodyPr/>
          <a:lstStyle/>
          <a:p>
            <a:fld id="{E86579B6-159A-42EA-8F4A-7A80144AFB17}" type="slidenum">
              <a:rPr kumimoji="1" lang="ja-JP" altLang="en-US" smtClean="0"/>
              <a:pPr/>
              <a:t>7</a:t>
            </a:fld>
            <a:endParaRPr kumimoji="1" lang="ja-JP" altLang="en-US"/>
          </a:p>
        </p:txBody>
      </p:sp>
    </p:spTree>
    <p:extLst>
      <p:ext uri="{BB962C8B-B14F-4D97-AF65-F5344CB8AC3E}">
        <p14:creationId xmlns:p14="http://schemas.microsoft.com/office/powerpoint/2010/main" val="19416356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pPr marL="109728" indent="0">
              <a:buNone/>
            </a:pPr>
            <a:r>
              <a:rPr kumimoji="1" lang="ja-JP" altLang="en-US" dirty="0" smtClean="0"/>
              <a:t>開発するシステムとは何かというと</a:t>
            </a:r>
            <a:endParaRPr kumimoji="1" lang="en-US" altLang="ja-JP" dirty="0" smtClean="0"/>
          </a:p>
          <a:p>
            <a:pPr marL="109728" indent="0">
              <a:buNone/>
            </a:pPr>
            <a:endParaRPr kumimoji="1" lang="en-US" altLang="ja-JP" dirty="0" smtClean="0"/>
          </a:p>
          <a:p>
            <a:pPr marL="109728" indent="0">
              <a:buNone/>
            </a:pPr>
            <a:r>
              <a:rPr kumimoji="1" lang="ja-JP" altLang="en-US" dirty="0" smtClean="0"/>
              <a:t>例として津田沼駅から東京駅まで向かうとします．</a:t>
            </a:r>
            <a:endParaRPr kumimoji="1" lang="en-US" altLang="ja-JP" dirty="0" smtClean="0"/>
          </a:p>
          <a:p>
            <a:pPr marL="109728" indent="0">
              <a:buNone/>
            </a:pPr>
            <a:r>
              <a:rPr kumimoji="1" lang="ja-JP" altLang="en-US" dirty="0" smtClean="0"/>
              <a:t>図は，経路上に，実際に起きている事故の位置と渋滞の位置を表していて，出発地点からは途中の経路上の交通状況がわかりません．</a:t>
            </a:r>
            <a:endParaRPr kumimoji="1" lang="en-US" altLang="ja-JP" dirty="0" smtClean="0"/>
          </a:p>
          <a:p>
            <a:pPr marL="109728" marR="0" indent="0" algn="l" defTabSz="914400" rtl="0" eaLnBrk="1" fontAlgn="auto" latinLnBrk="0" hangingPunct="1">
              <a:lnSpc>
                <a:spcPct val="100000"/>
              </a:lnSpc>
              <a:spcBef>
                <a:spcPts val="0"/>
              </a:spcBef>
              <a:spcAft>
                <a:spcPts val="0"/>
              </a:spcAft>
              <a:buClrTx/>
              <a:buSzTx/>
              <a:buFontTx/>
              <a:buNone/>
              <a:tabLst/>
              <a:defRPr/>
            </a:pPr>
            <a:r>
              <a:rPr lang="ja-JP" altLang="en-US" sz="1200" dirty="0" smtClean="0"/>
              <a:t>そこに，</a:t>
            </a:r>
            <a:r>
              <a:rPr lang="en-US" altLang="ja-JP" sz="1200" dirty="0" smtClean="0"/>
              <a:t>Twitter</a:t>
            </a:r>
            <a:r>
              <a:rPr lang="ja-JP" altLang="ja-JP" sz="1200" dirty="0" smtClean="0"/>
              <a:t>を利用して</a:t>
            </a:r>
            <a:r>
              <a:rPr lang="ja-JP" altLang="en-US" sz="1200" dirty="0" smtClean="0"/>
              <a:t>経路上</a:t>
            </a:r>
            <a:r>
              <a:rPr lang="ja-JP" altLang="ja-JP" sz="1200" dirty="0" smtClean="0"/>
              <a:t>周</a:t>
            </a:r>
            <a:r>
              <a:rPr lang="ja-JP" altLang="en-US" sz="1200" dirty="0" smtClean="0"/>
              <a:t>辺の</a:t>
            </a:r>
            <a:r>
              <a:rPr lang="ja-JP" altLang="ja-JP" sz="1200" dirty="0" smtClean="0"/>
              <a:t>情報を収集</a:t>
            </a:r>
            <a:r>
              <a:rPr lang="ja-JP" altLang="en-US" sz="1200" dirty="0" smtClean="0"/>
              <a:t>すれば，自動車が通行する予定の経路上の交通状況がわかるというシステムです．</a:t>
            </a:r>
          </a:p>
          <a:p>
            <a:pPr marL="109728" marR="0" indent="0" algn="l" defTabSz="914400" rtl="0" eaLnBrk="1" fontAlgn="auto" latinLnBrk="0" hangingPunct="1">
              <a:lnSpc>
                <a:spcPct val="100000"/>
              </a:lnSpc>
              <a:spcBef>
                <a:spcPts val="0"/>
              </a:spcBef>
              <a:spcAft>
                <a:spcPts val="0"/>
              </a:spcAft>
              <a:buClrTx/>
              <a:buSzTx/>
              <a:buFontTx/>
              <a:buNone/>
              <a:tabLst/>
              <a:defRPr/>
            </a:pPr>
            <a:endParaRPr kumimoji="1" lang="ja-JP" altLang="en-US" dirty="0" smtClean="0"/>
          </a:p>
        </p:txBody>
      </p:sp>
      <p:sp>
        <p:nvSpPr>
          <p:cNvPr id="4" name="スライド番号プレースホルダ 3"/>
          <p:cNvSpPr>
            <a:spLocks noGrp="1"/>
          </p:cNvSpPr>
          <p:nvPr>
            <p:ph type="sldNum" sz="quarter" idx="10"/>
          </p:nvPr>
        </p:nvSpPr>
        <p:spPr/>
        <p:txBody>
          <a:bodyPr/>
          <a:lstStyle/>
          <a:p>
            <a:fld id="{E86579B6-159A-42EA-8F4A-7A80144AFB17}" type="slidenum">
              <a:rPr kumimoji="1" lang="ja-JP" altLang="en-US" smtClean="0"/>
              <a:pPr/>
              <a:t>8</a:t>
            </a:fld>
            <a:endParaRPr kumimoji="1" lang="ja-JP"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pPr marL="109728" indent="0">
              <a:buNone/>
            </a:pPr>
            <a:r>
              <a:rPr lang="ja-JP" altLang="en-US" dirty="0" smtClean="0"/>
              <a:t>手法は，</a:t>
            </a:r>
            <a:r>
              <a:rPr lang="en-US" altLang="ja-JP" dirty="0" smtClean="0"/>
              <a:t>2</a:t>
            </a:r>
            <a:r>
              <a:rPr lang="ja-JP" altLang="en-US" dirty="0" err="1" smtClean="0"/>
              <a:t>つの</a:t>
            </a:r>
            <a:r>
              <a:rPr lang="ja-JP" altLang="en-US" dirty="0" smtClean="0"/>
              <a:t>サービスを組み合わせます</a:t>
            </a:r>
            <a:endParaRPr lang="en-US" altLang="ja-JP" dirty="0" smtClean="0"/>
          </a:p>
          <a:p>
            <a:pPr marL="109728" indent="0">
              <a:buNone/>
            </a:pPr>
            <a:r>
              <a:rPr lang="ja-JP" altLang="en-US" dirty="0" smtClean="0"/>
              <a:t>目的のシステムを具体化させると，こうなります．</a:t>
            </a:r>
            <a:endParaRPr lang="en-US" altLang="ja-JP" dirty="0" smtClean="0"/>
          </a:p>
          <a:p>
            <a:pPr marL="109728" indent="0">
              <a:buNone/>
            </a:pPr>
            <a:endParaRPr lang="en-US" altLang="ja-JP" dirty="0" smtClean="0"/>
          </a:p>
          <a:p>
            <a:pPr marL="109728" indent="0">
              <a:buNone/>
            </a:pPr>
            <a:r>
              <a:rPr lang="ja-JP" altLang="en-US" dirty="0" smtClean="0"/>
              <a:t>まず，地図の表示と経路には</a:t>
            </a:r>
            <a:r>
              <a:rPr lang="en-US" altLang="ja-JP" dirty="0" smtClean="0"/>
              <a:t>Google Maps</a:t>
            </a:r>
            <a:r>
              <a:rPr lang="ja-JP" altLang="en-US" dirty="0" smtClean="0"/>
              <a:t>のディレクションサービスを利用します．ディレクションサービスとは道案内のことです．</a:t>
            </a:r>
            <a:endParaRPr lang="en-US" altLang="ja-JP" dirty="0" smtClean="0"/>
          </a:p>
          <a:p>
            <a:pPr marL="109728" indent="0">
              <a:buNone/>
            </a:pPr>
            <a:r>
              <a:rPr lang="ja-JP" altLang="en-US" dirty="0" smtClean="0"/>
              <a:t>次に，経路上周辺の情報は，</a:t>
            </a:r>
            <a:r>
              <a:rPr lang="en-US" altLang="ja-JP" dirty="0" smtClean="0"/>
              <a:t>Twitter</a:t>
            </a:r>
            <a:r>
              <a:rPr lang="ja-JP" altLang="en-US" dirty="0" smtClean="0"/>
              <a:t>の位置情報付きツイートを，位置を指定して検索します．</a:t>
            </a:r>
            <a:r>
              <a:rPr lang="en-US" altLang="ja-JP" dirty="0" smtClean="0"/>
              <a:t> </a:t>
            </a:r>
          </a:p>
          <a:p>
            <a:pPr marL="109728" indent="0">
              <a:buNone/>
            </a:pPr>
            <a:endParaRPr lang="en-US" altLang="ja-JP" dirty="0" smtClean="0"/>
          </a:p>
          <a:p>
            <a:pPr marL="109728" marR="0" lvl="0" indent="0" algn="l" defTabSz="914400" rtl="0" eaLnBrk="1" fontAlgn="auto" latinLnBrk="0" hangingPunct="1">
              <a:lnSpc>
                <a:spcPct val="100000"/>
              </a:lnSpc>
              <a:spcBef>
                <a:spcPts val="0"/>
              </a:spcBef>
              <a:spcAft>
                <a:spcPts val="0"/>
              </a:spcAft>
              <a:buClrTx/>
              <a:buSzTx/>
              <a:buFontTx/>
              <a:buNone/>
              <a:tabLst/>
              <a:defRPr/>
            </a:pPr>
            <a:r>
              <a:rPr lang="en-US" altLang="ja-JP" dirty="0" smtClean="0"/>
              <a:t>Google Maps</a:t>
            </a:r>
            <a:r>
              <a:rPr lang="ja-JP" altLang="en-US" dirty="0" smtClean="0"/>
              <a:t>のディレクションサービスと</a:t>
            </a:r>
            <a:r>
              <a:rPr lang="en-US" altLang="ja-JP" dirty="0" smtClean="0"/>
              <a:t>Twitter</a:t>
            </a:r>
            <a:r>
              <a:rPr lang="ja-JP" altLang="en-US" dirty="0" smtClean="0"/>
              <a:t>の位置を指定して検索するサービス．</a:t>
            </a:r>
            <a:endParaRPr lang="en-US" altLang="ja-JP" dirty="0" smtClean="0"/>
          </a:p>
          <a:p>
            <a:pPr marL="109728" indent="0">
              <a:buNone/>
            </a:pPr>
            <a:r>
              <a:rPr lang="ja-JP" altLang="en-US" dirty="0" smtClean="0"/>
              <a:t>それぞれ</a:t>
            </a:r>
            <a:r>
              <a:rPr lang="en-US" altLang="ja-JP" dirty="0" smtClean="0"/>
              <a:t>2</a:t>
            </a:r>
            <a:r>
              <a:rPr lang="ja-JP" altLang="en-US" dirty="0" err="1" smtClean="0"/>
              <a:t>つの</a:t>
            </a:r>
            <a:r>
              <a:rPr lang="ja-JP" altLang="en-US" dirty="0" smtClean="0"/>
              <a:t>サービスを組み合わせることで，目的のカーナビゲーションが開発できると思いました．</a:t>
            </a:r>
            <a:endParaRPr kumimoji="1" lang="ja-JP" altLang="en-US" dirty="0" smtClean="0"/>
          </a:p>
          <a:p>
            <a:endParaRPr kumimoji="1" lang="ja-JP" altLang="en-US" dirty="0" smtClean="0"/>
          </a:p>
        </p:txBody>
      </p:sp>
      <p:sp>
        <p:nvSpPr>
          <p:cNvPr id="4" name="スライド番号プレースホルダ 3"/>
          <p:cNvSpPr>
            <a:spLocks noGrp="1"/>
          </p:cNvSpPr>
          <p:nvPr>
            <p:ph type="sldNum" sz="quarter" idx="10"/>
          </p:nvPr>
        </p:nvSpPr>
        <p:spPr/>
        <p:txBody>
          <a:bodyPr/>
          <a:lstStyle/>
          <a:p>
            <a:fld id="{E86579B6-159A-42EA-8F4A-7A80144AFB17}" type="slidenum">
              <a:rPr kumimoji="1" lang="ja-JP" altLang="en-US" smtClean="0"/>
              <a:pPr/>
              <a:t>9</a:t>
            </a:fld>
            <a:endParaRPr kumimoji="1" lang="ja-JP"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10" name="直角三角形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タイトル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ja-JP" altLang="en-US" smtClean="0"/>
              <a:t>マスター タイトルの書式設定</a:t>
            </a:r>
            <a:endParaRPr kumimoji="0" lang="en-US"/>
          </a:p>
        </p:txBody>
      </p:sp>
      <p:sp>
        <p:nvSpPr>
          <p:cNvPr id="17" name="サブタイトル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ja-JP" altLang="en-US" smtClean="0"/>
              <a:t>マスター サブタイトルの書式設定</a:t>
            </a:r>
            <a:endParaRPr kumimoji="0" lang="en-US"/>
          </a:p>
        </p:txBody>
      </p:sp>
      <p:grpSp>
        <p:nvGrpSpPr>
          <p:cNvPr id="2" name="グループ化 1"/>
          <p:cNvGrpSpPr/>
          <p:nvPr/>
        </p:nvGrpSpPr>
        <p:grpSpPr>
          <a:xfrm>
            <a:off x="-3765" y="4953000"/>
            <a:ext cx="9147765" cy="1912088"/>
            <a:chOff x="-3765" y="4832896"/>
            <a:chExt cx="9147765" cy="2032192"/>
          </a:xfrm>
        </p:grpSpPr>
        <p:sp>
          <p:nvSpPr>
            <p:cNvPr id="7" name="フリーフォーム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8" name="フリーフォーム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1" name="フリーフォーム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2" name="直線コネクタ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日付プレースホルダー 29"/>
          <p:cNvSpPr>
            <a:spLocks noGrp="1"/>
          </p:cNvSpPr>
          <p:nvPr>
            <p:ph type="dt" sz="half" idx="10"/>
          </p:nvPr>
        </p:nvSpPr>
        <p:spPr/>
        <p:txBody>
          <a:bodyPr/>
          <a:lstStyle>
            <a:lvl1pPr>
              <a:defRPr>
                <a:solidFill>
                  <a:srgbClr val="FFFFFF"/>
                </a:solidFill>
              </a:defRPr>
            </a:lvl1pPr>
            <a:extLst/>
          </a:lstStyle>
          <a:p>
            <a:fld id="{2FE71755-6412-4D0B-848C-AA61BDDF01B4}" type="datetimeFigureOut">
              <a:rPr kumimoji="1" lang="ja-JP" altLang="en-US" smtClean="0"/>
              <a:pPr/>
              <a:t>2014/2/3</a:t>
            </a:fld>
            <a:endParaRPr kumimoji="1" lang="ja-JP" altLang="en-US"/>
          </a:p>
        </p:txBody>
      </p:sp>
      <p:sp>
        <p:nvSpPr>
          <p:cNvPr id="19" name="フッター プレースホルダー 18"/>
          <p:cNvSpPr>
            <a:spLocks noGrp="1"/>
          </p:cNvSpPr>
          <p:nvPr>
            <p:ph type="ftr" sz="quarter" idx="11"/>
          </p:nvPr>
        </p:nvSpPr>
        <p:spPr/>
        <p:txBody>
          <a:bodyPr/>
          <a:lstStyle>
            <a:lvl1pPr>
              <a:defRPr>
                <a:solidFill>
                  <a:schemeClr val="accent1">
                    <a:tint val="20000"/>
                  </a:schemeClr>
                </a:solidFill>
              </a:defRPr>
            </a:lvl1pPr>
            <a:extLst/>
          </a:lstStyle>
          <a:p>
            <a:endParaRPr kumimoji="1" lang="ja-JP" altLang="en-US"/>
          </a:p>
        </p:txBody>
      </p:sp>
      <p:sp>
        <p:nvSpPr>
          <p:cNvPr id="27" name="スライド番号プレースホルダー 26"/>
          <p:cNvSpPr>
            <a:spLocks noGrp="1"/>
          </p:cNvSpPr>
          <p:nvPr>
            <p:ph type="sldNum" sz="quarter" idx="12"/>
          </p:nvPr>
        </p:nvSpPr>
        <p:spPr/>
        <p:txBody>
          <a:bodyPr/>
          <a:lstStyle>
            <a:lvl1pPr>
              <a:defRPr>
                <a:solidFill>
                  <a:srgbClr val="FFFFFF"/>
                </a:solidFill>
              </a:defRPr>
            </a:lvl1pPr>
            <a:extLst/>
          </a:lstStyle>
          <a:p>
            <a:fld id="{B3ACB6D9-E151-4A40-BBD4-BDFCD008B389}" type="slidenum">
              <a:rPr kumimoji="1" lang="ja-JP" altLang="en-US" smtClean="0"/>
              <a:pPr/>
              <a: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extLst/>
          </a:lstStyle>
          <a:p>
            <a:r>
              <a:rPr kumimoji="0" lang="ja-JP" altLang="en-US" smtClean="0"/>
              <a:t>マスター タイトルの書式設定</a:t>
            </a:r>
            <a:endParaRPr kumimoji="0" lang="en-US"/>
          </a:p>
        </p:txBody>
      </p:sp>
      <p:sp>
        <p:nvSpPr>
          <p:cNvPr id="3" name="縦書きテキスト プレースホルダー 2"/>
          <p:cNvSpPr>
            <a:spLocks noGrp="1"/>
          </p:cNvSpPr>
          <p:nvPr>
            <p:ph type="body" orient="vert" idx="1"/>
          </p:nvPr>
        </p:nvSpPr>
        <p:spPr>
          <a:xfrm>
            <a:off x="457200" y="1481329"/>
            <a:ext cx="8229600" cy="4386071"/>
          </a:xfrm>
        </p:spPr>
        <p:txBody>
          <a:bodyPr vert="eaVert"/>
          <a:lstStyle>
            <a:extLst/>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4" name="日付プレースホルダー 3"/>
          <p:cNvSpPr>
            <a:spLocks noGrp="1"/>
          </p:cNvSpPr>
          <p:nvPr>
            <p:ph type="dt" sz="half" idx="10"/>
          </p:nvPr>
        </p:nvSpPr>
        <p:spPr/>
        <p:txBody>
          <a:bodyPr/>
          <a:lstStyle>
            <a:extLst/>
          </a:lstStyle>
          <a:p>
            <a:fld id="{2FE71755-6412-4D0B-848C-AA61BDDF01B4}" type="datetimeFigureOut">
              <a:rPr kumimoji="1" lang="ja-JP" altLang="en-US" smtClean="0"/>
              <a:pPr/>
              <a:t>2014/2/3</a:t>
            </a:fld>
            <a:endParaRPr kumimoji="1" lang="ja-JP" altLang="en-US"/>
          </a:p>
        </p:txBody>
      </p:sp>
      <p:sp>
        <p:nvSpPr>
          <p:cNvPr id="5" name="フッター プレースホルダー 4"/>
          <p:cNvSpPr>
            <a:spLocks noGrp="1"/>
          </p:cNvSpPr>
          <p:nvPr>
            <p:ph type="ftr" sz="quarter" idx="11"/>
          </p:nvPr>
        </p:nvSpPr>
        <p:spPr/>
        <p:txBody>
          <a:bodyPr/>
          <a:lstStyle>
            <a:extLst/>
          </a:lstStyle>
          <a:p>
            <a:endParaRPr kumimoji="1" lang="ja-JP" altLang="en-US"/>
          </a:p>
        </p:txBody>
      </p:sp>
      <p:sp>
        <p:nvSpPr>
          <p:cNvPr id="6" name="スライド番号プレースホルダー 5"/>
          <p:cNvSpPr>
            <a:spLocks noGrp="1"/>
          </p:cNvSpPr>
          <p:nvPr>
            <p:ph type="sldNum" sz="quarter" idx="12"/>
          </p:nvPr>
        </p:nvSpPr>
        <p:spPr/>
        <p:txBody>
          <a:bodyPr/>
          <a:lstStyle>
            <a:extLst/>
          </a:lstStyle>
          <a:p>
            <a:fld id="{B3ACB6D9-E151-4A40-BBD4-BDFCD008B389}" type="slidenum">
              <a:rPr kumimoji="1" lang="ja-JP" altLang="en-US" smtClean="0"/>
              <a:pPr/>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844013" y="274640"/>
            <a:ext cx="1777470" cy="5592761"/>
          </a:xfrm>
        </p:spPr>
        <p:txBody>
          <a:bodyPr vert="eaVert"/>
          <a:lstStyle>
            <a:extLst/>
          </a:lstStyle>
          <a:p>
            <a:r>
              <a:rPr kumimoji="0" lang="ja-JP" altLang="en-US" smtClean="0"/>
              <a:t>マスター タイトルの書式設定</a:t>
            </a:r>
            <a:endParaRPr kumimoji="0" lang="en-US"/>
          </a:p>
        </p:txBody>
      </p:sp>
      <p:sp>
        <p:nvSpPr>
          <p:cNvPr id="3" name="縦書きテキスト プレースホルダー 2"/>
          <p:cNvSpPr>
            <a:spLocks noGrp="1"/>
          </p:cNvSpPr>
          <p:nvPr>
            <p:ph type="body" orient="vert" idx="1"/>
          </p:nvPr>
        </p:nvSpPr>
        <p:spPr>
          <a:xfrm>
            <a:off x="457200" y="274641"/>
            <a:ext cx="6324600" cy="5592760"/>
          </a:xfrm>
        </p:spPr>
        <p:txBody>
          <a:bodyPr vert="eaVert"/>
          <a:lstStyle>
            <a:extLst/>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4" name="日付プレースホルダー 3"/>
          <p:cNvSpPr>
            <a:spLocks noGrp="1"/>
          </p:cNvSpPr>
          <p:nvPr>
            <p:ph type="dt" sz="half" idx="10"/>
          </p:nvPr>
        </p:nvSpPr>
        <p:spPr/>
        <p:txBody>
          <a:bodyPr/>
          <a:lstStyle>
            <a:extLst/>
          </a:lstStyle>
          <a:p>
            <a:fld id="{2FE71755-6412-4D0B-848C-AA61BDDF01B4}" type="datetimeFigureOut">
              <a:rPr kumimoji="1" lang="ja-JP" altLang="en-US" smtClean="0"/>
              <a:pPr/>
              <a:t>2014/2/3</a:t>
            </a:fld>
            <a:endParaRPr kumimoji="1" lang="ja-JP" altLang="en-US"/>
          </a:p>
        </p:txBody>
      </p:sp>
      <p:sp>
        <p:nvSpPr>
          <p:cNvPr id="5" name="フッター プレースホルダー 4"/>
          <p:cNvSpPr>
            <a:spLocks noGrp="1"/>
          </p:cNvSpPr>
          <p:nvPr>
            <p:ph type="ftr" sz="quarter" idx="11"/>
          </p:nvPr>
        </p:nvSpPr>
        <p:spPr/>
        <p:txBody>
          <a:bodyPr/>
          <a:lstStyle>
            <a:extLst/>
          </a:lstStyle>
          <a:p>
            <a:endParaRPr kumimoji="1" lang="ja-JP" altLang="en-US"/>
          </a:p>
        </p:txBody>
      </p:sp>
      <p:sp>
        <p:nvSpPr>
          <p:cNvPr id="6" name="スライド番号プレースホルダー 5"/>
          <p:cNvSpPr>
            <a:spLocks noGrp="1"/>
          </p:cNvSpPr>
          <p:nvPr>
            <p:ph type="sldNum" sz="quarter" idx="12"/>
          </p:nvPr>
        </p:nvSpPr>
        <p:spPr/>
        <p:txBody>
          <a:bodyPr/>
          <a:lstStyle>
            <a:extLst/>
          </a:lstStyle>
          <a:p>
            <a:fld id="{B3ACB6D9-E151-4A40-BBD4-BDFCD008B389}" type="slidenum">
              <a:rPr kumimoji="1" lang="ja-JP" altLang="en-US" smtClean="0"/>
              <a:pPr/>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extLst/>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4" name="日付プレースホルダー 3"/>
          <p:cNvSpPr>
            <a:spLocks noGrp="1"/>
          </p:cNvSpPr>
          <p:nvPr>
            <p:ph type="dt" sz="half" idx="10"/>
          </p:nvPr>
        </p:nvSpPr>
        <p:spPr/>
        <p:txBody>
          <a:bodyPr/>
          <a:lstStyle>
            <a:extLst/>
          </a:lstStyle>
          <a:p>
            <a:fld id="{2FE71755-6412-4D0B-848C-AA61BDDF01B4}" type="datetimeFigureOut">
              <a:rPr kumimoji="1" lang="ja-JP" altLang="en-US" smtClean="0"/>
              <a:pPr/>
              <a:t>2014/2/3</a:t>
            </a:fld>
            <a:endParaRPr kumimoji="1" lang="ja-JP" altLang="en-US"/>
          </a:p>
        </p:txBody>
      </p:sp>
      <p:sp>
        <p:nvSpPr>
          <p:cNvPr id="5" name="フッター プレースホルダー 4"/>
          <p:cNvSpPr>
            <a:spLocks noGrp="1"/>
          </p:cNvSpPr>
          <p:nvPr>
            <p:ph type="ftr" sz="quarter" idx="11"/>
          </p:nvPr>
        </p:nvSpPr>
        <p:spPr/>
        <p:txBody>
          <a:bodyPr/>
          <a:lstStyle>
            <a:extLst/>
          </a:lstStyle>
          <a:p>
            <a:endParaRPr kumimoji="1" lang="ja-JP" altLang="en-US"/>
          </a:p>
        </p:txBody>
      </p:sp>
      <p:sp>
        <p:nvSpPr>
          <p:cNvPr id="6" name="スライド番号プレースホルダー 5"/>
          <p:cNvSpPr>
            <a:spLocks noGrp="1"/>
          </p:cNvSpPr>
          <p:nvPr>
            <p:ph type="sldNum" sz="quarter" idx="12"/>
          </p:nvPr>
        </p:nvSpPr>
        <p:spPr/>
        <p:txBody>
          <a:bodyPr/>
          <a:lstStyle>
            <a:extLst/>
          </a:lstStyle>
          <a:p>
            <a:fld id="{B3ACB6D9-E151-4A40-BBD4-BDFCD008B389}" type="slidenum">
              <a:rPr kumimoji="1" lang="ja-JP" altLang="en-US" smtClean="0"/>
              <a:pPr/>
              <a:t>‹#›</a:t>
            </a:fld>
            <a:endParaRPr kumimoji="1" lang="ja-JP" altLang="en-US"/>
          </a:p>
        </p:txBody>
      </p:sp>
      <p:sp>
        <p:nvSpPr>
          <p:cNvPr id="7" name="タイトル 6"/>
          <p:cNvSpPr>
            <a:spLocks noGrp="1"/>
          </p:cNvSpPr>
          <p:nvPr>
            <p:ph type="title"/>
          </p:nvPr>
        </p:nvSpPr>
        <p:spPr/>
        <p:txBody>
          <a:bodyPr rtlCol="0"/>
          <a:lstStyle>
            <a:extLst/>
          </a:lstStyle>
          <a:p>
            <a:r>
              <a:rPr kumimoji="0" lang="ja-JP" altLang="en-US" smtClean="0"/>
              <a:t>マスター タイトルの書式設定</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bg>
      <p:bgRef idx="1002">
        <a:schemeClr val="bg1"/>
      </p:bgRef>
    </p:bg>
    <p:spTree>
      <p:nvGrpSpPr>
        <p:cNvPr id="1" name=""/>
        <p:cNvGrpSpPr/>
        <p:nvPr/>
      </p:nvGrpSpPr>
      <p:grpSpPr>
        <a:xfrm>
          <a:off x="0" y="0"/>
          <a:ext cx="0" cy="0"/>
          <a:chOff x="0" y="0"/>
          <a:chExt cx="0" cy="0"/>
        </a:xfrm>
      </p:grpSpPr>
      <p:sp>
        <p:nvSpPr>
          <p:cNvPr id="2" name="タイトル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ja-JP" altLang="en-US" smtClean="0"/>
              <a:t>マスター タイトルの書式設定</a:t>
            </a:r>
            <a:endParaRPr kumimoji="0" lang="en-US"/>
          </a:p>
        </p:txBody>
      </p:sp>
      <p:sp>
        <p:nvSpPr>
          <p:cNvPr id="3" name="テキスト プレースホルダー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ja-JP" altLang="en-US" smtClean="0"/>
              <a:t>マスター テキストの書式設定</a:t>
            </a:r>
          </a:p>
        </p:txBody>
      </p:sp>
      <p:sp>
        <p:nvSpPr>
          <p:cNvPr id="4" name="日付プレースホルダー 3"/>
          <p:cNvSpPr>
            <a:spLocks noGrp="1"/>
          </p:cNvSpPr>
          <p:nvPr>
            <p:ph type="dt" sz="half" idx="10"/>
          </p:nvPr>
        </p:nvSpPr>
        <p:spPr/>
        <p:txBody>
          <a:bodyPr/>
          <a:lstStyle>
            <a:extLst/>
          </a:lstStyle>
          <a:p>
            <a:fld id="{2FE71755-6412-4D0B-848C-AA61BDDF01B4}" type="datetimeFigureOut">
              <a:rPr kumimoji="1" lang="ja-JP" altLang="en-US" smtClean="0"/>
              <a:pPr/>
              <a:t>2014/2/3</a:t>
            </a:fld>
            <a:endParaRPr kumimoji="1" lang="ja-JP" altLang="en-US"/>
          </a:p>
        </p:txBody>
      </p:sp>
      <p:sp>
        <p:nvSpPr>
          <p:cNvPr id="5" name="フッター プレースホルダー 4"/>
          <p:cNvSpPr>
            <a:spLocks noGrp="1"/>
          </p:cNvSpPr>
          <p:nvPr>
            <p:ph type="ftr" sz="quarter" idx="11"/>
          </p:nvPr>
        </p:nvSpPr>
        <p:spPr/>
        <p:txBody>
          <a:bodyPr/>
          <a:lstStyle>
            <a:extLst/>
          </a:lstStyle>
          <a:p>
            <a:endParaRPr kumimoji="1" lang="ja-JP" altLang="en-US"/>
          </a:p>
        </p:txBody>
      </p:sp>
      <p:sp>
        <p:nvSpPr>
          <p:cNvPr id="6" name="スライド番号プレースホルダー 5"/>
          <p:cNvSpPr>
            <a:spLocks noGrp="1"/>
          </p:cNvSpPr>
          <p:nvPr>
            <p:ph type="sldNum" sz="quarter" idx="12"/>
          </p:nvPr>
        </p:nvSpPr>
        <p:spPr/>
        <p:txBody>
          <a:bodyPr/>
          <a:lstStyle>
            <a:extLst/>
          </a:lstStyle>
          <a:p>
            <a:fld id="{B3ACB6D9-E151-4A40-BBD4-BDFCD008B389}" type="slidenum">
              <a:rPr kumimoji="1" lang="ja-JP" altLang="en-US" smtClean="0"/>
              <a:pPr/>
              <a:t>‹#›</a:t>
            </a:fld>
            <a:endParaRPr kumimoji="1" lang="ja-JP" altLang="en-US"/>
          </a:p>
        </p:txBody>
      </p:sp>
      <p:sp>
        <p:nvSpPr>
          <p:cNvPr id="7" name="山形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8" name="山形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bg>
      <p:bgRef idx="1002">
        <a:schemeClr val="bg1"/>
      </p:bgRef>
    </p:bg>
    <p:spTree>
      <p:nvGrpSpPr>
        <p:cNvPr id="1" name=""/>
        <p:cNvGrpSpPr/>
        <p:nvPr/>
      </p:nvGrpSpPr>
      <p:grpSpPr>
        <a:xfrm>
          <a:off x="0" y="0"/>
          <a:ext cx="0" cy="0"/>
          <a:chOff x="0" y="0"/>
          <a:chExt cx="0" cy="0"/>
        </a:xfrm>
      </p:grpSpPr>
      <p:sp>
        <p:nvSpPr>
          <p:cNvPr id="3" name="コンテンツ プレースホルダー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4" name="コンテンツ プレースホルダー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5" name="日付プレースホルダー 4"/>
          <p:cNvSpPr>
            <a:spLocks noGrp="1"/>
          </p:cNvSpPr>
          <p:nvPr>
            <p:ph type="dt" sz="half" idx="10"/>
          </p:nvPr>
        </p:nvSpPr>
        <p:spPr/>
        <p:txBody>
          <a:bodyPr/>
          <a:lstStyle>
            <a:extLst/>
          </a:lstStyle>
          <a:p>
            <a:fld id="{2FE71755-6412-4D0B-848C-AA61BDDF01B4}" type="datetimeFigureOut">
              <a:rPr kumimoji="1" lang="ja-JP" altLang="en-US" smtClean="0"/>
              <a:pPr/>
              <a:t>2014/2/3</a:t>
            </a:fld>
            <a:endParaRPr kumimoji="1" lang="ja-JP" altLang="en-US"/>
          </a:p>
        </p:txBody>
      </p:sp>
      <p:sp>
        <p:nvSpPr>
          <p:cNvPr id="6" name="フッター プレースホルダー 5"/>
          <p:cNvSpPr>
            <a:spLocks noGrp="1"/>
          </p:cNvSpPr>
          <p:nvPr>
            <p:ph type="ftr" sz="quarter" idx="11"/>
          </p:nvPr>
        </p:nvSpPr>
        <p:spPr/>
        <p:txBody>
          <a:bodyPr/>
          <a:lstStyle>
            <a:extLst/>
          </a:lstStyle>
          <a:p>
            <a:endParaRPr kumimoji="1" lang="ja-JP" altLang="en-US"/>
          </a:p>
        </p:txBody>
      </p:sp>
      <p:sp>
        <p:nvSpPr>
          <p:cNvPr id="7" name="スライド番号プレースホルダー 6"/>
          <p:cNvSpPr>
            <a:spLocks noGrp="1"/>
          </p:cNvSpPr>
          <p:nvPr>
            <p:ph type="sldNum" sz="quarter" idx="12"/>
          </p:nvPr>
        </p:nvSpPr>
        <p:spPr/>
        <p:txBody>
          <a:bodyPr/>
          <a:lstStyle>
            <a:extLst/>
          </a:lstStyle>
          <a:p>
            <a:fld id="{B3ACB6D9-E151-4A40-BBD4-BDFCD008B389}" type="slidenum">
              <a:rPr kumimoji="1" lang="ja-JP" altLang="en-US" smtClean="0"/>
              <a:pPr/>
              <a:t>‹#›</a:t>
            </a:fld>
            <a:endParaRPr kumimoji="1" lang="ja-JP" altLang="en-US"/>
          </a:p>
        </p:txBody>
      </p:sp>
      <p:sp>
        <p:nvSpPr>
          <p:cNvPr id="8" name="タイトル 7"/>
          <p:cNvSpPr>
            <a:spLocks noGrp="1"/>
          </p:cNvSpPr>
          <p:nvPr>
            <p:ph type="title"/>
          </p:nvPr>
        </p:nvSpPr>
        <p:spPr/>
        <p:txBody>
          <a:bodyPr rtlCol="0"/>
          <a:lstStyle>
            <a:extLst/>
          </a:lstStyle>
          <a:p>
            <a:r>
              <a:rPr kumimoji="0" lang="ja-JP" altLang="en-US" smtClean="0"/>
              <a:t>マスター タイトルの書式設定</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較">
    <p:bg>
      <p:bgRef idx="1003">
        <a:schemeClr val="bg1"/>
      </p:bgRef>
    </p:bg>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8229600" cy="1143000"/>
          </a:xfrm>
        </p:spPr>
        <p:txBody>
          <a:bodyPr anchor="ctr"/>
          <a:lstStyle>
            <a:lvl1pPr>
              <a:defRPr/>
            </a:lvl1pPr>
            <a:extLst/>
          </a:lstStyle>
          <a:p>
            <a:r>
              <a:rPr kumimoji="0" lang="ja-JP" altLang="en-US" smtClean="0"/>
              <a:t>マスター タイトルの書式設定</a:t>
            </a:r>
            <a:endParaRPr kumimoji="0" lang="en-US"/>
          </a:p>
        </p:txBody>
      </p:sp>
      <p:sp>
        <p:nvSpPr>
          <p:cNvPr id="3" name="テキスト プレースホルダー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ja-JP" altLang="en-US" smtClean="0"/>
              <a:t>マスター テキストの書式設定</a:t>
            </a:r>
          </a:p>
        </p:txBody>
      </p:sp>
      <p:sp>
        <p:nvSpPr>
          <p:cNvPr id="4" name="テキスト プレースホルダー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ja-JP" altLang="en-US" smtClean="0"/>
              <a:t>マスター テキストの書式設定</a:t>
            </a:r>
          </a:p>
        </p:txBody>
      </p:sp>
      <p:sp>
        <p:nvSpPr>
          <p:cNvPr id="5" name="コンテンツ プレースホルダー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6" name="コンテンツ プレースホルダー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7" name="日付プレースホルダー 6"/>
          <p:cNvSpPr>
            <a:spLocks noGrp="1"/>
          </p:cNvSpPr>
          <p:nvPr>
            <p:ph type="dt" sz="half" idx="10"/>
          </p:nvPr>
        </p:nvSpPr>
        <p:spPr/>
        <p:txBody>
          <a:bodyPr/>
          <a:lstStyle>
            <a:extLst/>
          </a:lstStyle>
          <a:p>
            <a:fld id="{2FE71755-6412-4D0B-848C-AA61BDDF01B4}" type="datetimeFigureOut">
              <a:rPr kumimoji="1" lang="ja-JP" altLang="en-US" smtClean="0"/>
              <a:pPr/>
              <a:t>2014/2/3</a:t>
            </a:fld>
            <a:endParaRPr kumimoji="1" lang="ja-JP" altLang="en-US"/>
          </a:p>
        </p:txBody>
      </p:sp>
      <p:sp>
        <p:nvSpPr>
          <p:cNvPr id="8" name="フッター プレースホルダー 7"/>
          <p:cNvSpPr>
            <a:spLocks noGrp="1"/>
          </p:cNvSpPr>
          <p:nvPr>
            <p:ph type="ftr" sz="quarter" idx="11"/>
          </p:nvPr>
        </p:nvSpPr>
        <p:spPr/>
        <p:txBody>
          <a:bodyPr/>
          <a:lstStyle>
            <a:extLst/>
          </a:lstStyle>
          <a:p>
            <a:endParaRPr kumimoji="1" lang="ja-JP" altLang="en-US"/>
          </a:p>
        </p:txBody>
      </p:sp>
      <p:sp>
        <p:nvSpPr>
          <p:cNvPr id="9" name="スライド番号プレースホルダー 8"/>
          <p:cNvSpPr>
            <a:spLocks noGrp="1"/>
          </p:cNvSpPr>
          <p:nvPr>
            <p:ph type="sldNum" sz="quarter" idx="12"/>
          </p:nvPr>
        </p:nvSpPr>
        <p:spPr/>
        <p:txBody>
          <a:bodyPr/>
          <a:lstStyle>
            <a:extLst/>
          </a:lstStyle>
          <a:p>
            <a:fld id="{B3ACB6D9-E151-4A40-BBD4-BDFCD008B389}" type="slidenum">
              <a:rPr kumimoji="1" lang="ja-JP" altLang="en-US" smtClean="0"/>
              <a:pPr/>
              <a:t>‹#›</a:t>
            </a:fld>
            <a:endParaRPr kumimoji="1" lang="ja-JP"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bg>
      <p:bgRef idx="1002">
        <a:schemeClr val="bg1"/>
      </p:bgRef>
    </p:bg>
    <p:spTree>
      <p:nvGrpSpPr>
        <p:cNvPr id="1" name=""/>
        <p:cNvGrpSpPr/>
        <p:nvPr/>
      </p:nvGrpSpPr>
      <p:grpSpPr>
        <a:xfrm>
          <a:off x="0" y="0"/>
          <a:ext cx="0" cy="0"/>
          <a:chOff x="0" y="0"/>
          <a:chExt cx="0" cy="0"/>
        </a:xfrm>
      </p:grpSpPr>
      <p:sp>
        <p:nvSpPr>
          <p:cNvPr id="3" name="日付プレースホルダー 2"/>
          <p:cNvSpPr>
            <a:spLocks noGrp="1"/>
          </p:cNvSpPr>
          <p:nvPr>
            <p:ph type="dt" sz="half" idx="10"/>
          </p:nvPr>
        </p:nvSpPr>
        <p:spPr/>
        <p:txBody>
          <a:bodyPr/>
          <a:lstStyle>
            <a:extLst/>
          </a:lstStyle>
          <a:p>
            <a:fld id="{2FE71755-6412-4D0B-848C-AA61BDDF01B4}" type="datetimeFigureOut">
              <a:rPr kumimoji="1" lang="ja-JP" altLang="en-US" smtClean="0"/>
              <a:pPr/>
              <a:t>2014/2/3</a:t>
            </a:fld>
            <a:endParaRPr kumimoji="1" lang="ja-JP" altLang="en-US"/>
          </a:p>
        </p:txBody>
      </p:sp>
      <p:sp>
        <p:nvSpPr>
          <p:cNvPr id="4" name="フッター プレースホルダー 3"/>
          <p:cNvSpPr>
            <a:spLocks noGrp="1"/>
          </p:cNvSpPr>
          <p:nvPr>
            <p:ph type="ftr" sz="quarter" idx="11"/>
          </p:nvPr>
        </p:nvSpPr>
        <p:spPr/>
        <p:txBody>
          <a:bodyPr/>
          <a:lstStyle>
            <a:extLst/>
          </a:lstStyle>
          <a:p>
            <a:endParaRPr kumimoji="1" lang="ja-JP" altLang="en-US"/>
          </a:p>
        </p:txBody>
      </p:sp>
      <p:sp>
        <p:nvSpPr>
          <p:cNvPr id="5" name="スライド番号プレースホルダー 4"/>
          <p:cNvSpPr>
            <a:spLocks noGrp="1"/>
          </p:cNvSpPr>
          <p:nvPr>
            <p:ph type="sldNum" sz="quarter" idx="12"/>
          </p:nvPr>
        </p:nvSpPr>
        <p:spPr/>
        <p:txBody>
          <a:bodyPr/>
          <a:lstStyle>
            <a:extLst/>
          </a:lstStyle>
          <a:p>
            <a:fld id="{B3ACB6D9-E151-4A40-BBD4-BDFCD008B389}" type="slidenum">
              <a:rPr kumimoji="1" lang="ja-JP" altLang="en-US" smtClean="0"/>
              <a:pPr/>
              <a:t>‹#›</a:t>
            </a:fld>
            <a:endParaRPr kumimoji="1" lang="ja-JP" altLang="en-US"/>
          </a:p>
        </p:txBody>
      </p:sp>
      <p:sp>
        <p:nvSpPr>
          <p:cNvPr id="6" name="タイトル 5"/>
          <p:cNvSpPr>
            <a:spLocks noGrp="1"/>
          </p:cNvSpPr>
          <p:nvPr>
            <p:ph type="title"/>
          </p:nvPr>
        </p:nvSpPr>
        <p:spPr/>
        <p:txBody>
          <a:bodyPr rtlCol="0"/>
          <a:lstStyle>
            <a:extLst/>
          </a:lstStyle>
          <a:p>
            <a:r>
              <a:rPr kumimoji="0" lang="ja-JP" altLang="en-US" smtClean="0"/>
              <a:t>マスター タイトルの書式設定</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extLst/>
          </a:lstStyle>
          <a:p>
            <a:fld id="{2FE71755-6412-4D0B-848C-AA61BDDF01B4}" type="datetimeFigureOut">
              <a:rPr kumimoji="1" lang="ja-JP" altLang="en-US" smtClean="0"/>
              <a:pPr/>
              <a:t>2014/2/3</a:t>
            </a:fld>
            <a:endParaRPr kumimoji="1" lang="ja-JP" altLang="en-US"/>
          </a:p>
        </p:txBody>
      </p:sp>
      <p:sp>
        <p:nvSpPr>
          <p:cNvPr id="3" name="フッター プレースホルダー 2"/>
          <p:cNvSpPr>
            <a:spLocks noGrp="1"/>
          </p:cNvSpPr>
          <p:nvPr>
            <p:ph type="ftr" sz="quarter" idx="11"/>
          </p:nvPr>
        </p:nvSpPr>
        <p:spPr/>
        <p:txBody>
          <a:bodyPr/>
          <a:lstStyle>
            <a:extLst/>
          </a:lstStyle>
          <a:p>
            <a:endParaRPr kumimoji="1" lang="ja-JP" altLang="en-US"/>
          </a:p>
        </p:txBody>
      </p:sp>
      <p:sp>
        <p:nvSpPr>
          <p:cNvPr id="4" name="スライド番号プレースホルダー 3"/>
          <p:cNvSpPr>
            <a:spLocks noGrp="1"/>
          </p:cNvSpPr>
          <p:nvPr>
            <p:ph type="sldNum" sz="quarter" idx="12"/>
          </p:nvPr>
        </p:nvSpPr>
        <p:spPr/>
        <p:txBody>
          <a:bodyPr/>
          <a:lstStyle>
            <a:extLst/>
          </a:lstStyle>
          <a:p>
            <a:fld id="{B3ACB6D9-E151-4A40-BBD4-BDFCD008B389}" type="slidenum">
              <a:rPr kumimoji="1" lang="ja-JP" altLang="en-US" smtClean="0"/>
              <a:pPr/>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bg>
      <p:bgRef idx="1003">
        <a:schemeClr val="bg1"/>
      </p:bgRef>
    </p:bg>
    <p:spTree>
      <p:nvGrpSpPr>
        <p:cNvPr id="1" name=""/>
        <p:cNvGrpSpPr/>
        <p:nvPr/>
      </p:nvGrpSpPr>
      <p:grpSpPr>
        <a:xfrm>
          <a:off x="0" y="0"/>
          <a:ext cx="0" cy="0"/>
          <a:chOff x="0" y="0"/>
          <a:chExt cx="0" cy="0"/>
        </a:xfrm>
      </p:grpSpPr>
      <p:sp>
        <p:nvSpPr>
          <p:cNvPr id="2" name="タイトル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ja-JP" altLang="en-US" smtClean="0"/>
              <a:t>マスター タイトルの書式設定</a:t>
            </a:r>
            <a:endParaRPr kumimoji="0" lang="en-US"/>
          </a:p>
        </p:txBody>
      </p:sp>
      <p:sp>
        <p:nvSpPr>
          <p:cNvPr id="3" name="テキスト プレースホルダー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ja-JP" altLang="en-US" smtClean="0"/>
              <a:t>マスター テキストの書式設定</a:t>
            </a:r>
          </a:p>
        </p:txBody>
      </p:sp>
      <p:sp>
        <p:nvSpPr>
          <p:cNvPr id="4" name="コンテンツ プレースホルダー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ja-JP" altLang="en-US" smtClean="0"/>
              <a:t>マスター テキストの書式設定</a:t>
            </a:r>
          </a:p>
          <a:p>
            <a:pPr lvl="1" eaLnBrk="1" latinLnBrk="0" hangingPunct="1"/>
            <a:r>
              <a:rPr lang="ja-JP" altLang="en-US" smtClean="0"/>
              <a:t>第 </a:t>
            </a:r>
            <a:r>
              <a:rPr lang="en-US" altLang="ja-JP" smtClean="0"/>
              <a:t>2 </a:t>
            </a:r>
            <a:r>
              <a:rPr lang="ja-JP" altLang="en-US" smtClean="0"/>
              <a:t>レベル</a:t>
            </a:r>
          </a:p>
          <a:p>
            <a:pPr lvl="2" eaLnBrk="1" latinLnBrk="0" hangingPunct="1"/>
            <a:r>
              <a:rPr lang="ja-JP" altLang="en-US" smtClean="0"/>
              <a:t>第 </a:t>
            </a:r>
            <a:r>
              <a:rPr lang="en-US" altLang="ja-JP" smtClean="0"/>
              <a:t>3 </a:t>
            </a:r>
            <a:r>
              <a:rPr lang="ja-JP" altLang="en-US" smtClean="0"/>
              <a:t>レベル</a:t>
            </a:r>
          </a:p>
          <a:p>
            <a:pPr lvl="3" eaLnBrk="1" latinLnBrk="0" hangingPunct="1"/>
            <a:r>
              <a:rPr lang="ja-JP" altLang="en-US" smtClean="0"/>
              <a:t>第 </a:t>
            </a:r>
            <a:r>
              <a:rPr lang="en-US" altLang="ja-JP" smtClean="0"/>
              <a:t>4 </a:t>
            </a:r>
            <a:r>
              <a:rPr lang="ja-JP" altLang="en-US" smtClean="0"/>
              <a:t>レベル</a:t>
            </a:r>
          </a:p>
          <a:p>
            <a:pPr lvl="4" eaLnBrk="1" latinLnBrk="0" hangingPunct="1"/>
            <a:r>
              <a:rPr lang="ja-JP" altLang="en-US" smtClean="0"/>
              <a:t>第 </a:t>
            </a:r>
            <a:r>
              <a:rPr lang="en-US" altLang="ja-JP" smtClean="0"/>
              <a:t>5 </a:t>
            </a:r>
            <a:r>
              <a:rPr lang="ja-JP" altLang="en-US" smtClean="0"/>
              <a:t>レベル</a:t>
            </a:r>
            <a:endParaRPr kumimoji="0" lang="en-US"/>
          </a:p>
        </p:txBody>
      </p:sp>
      <p:sp>
        <p:nvSpPr>
          <p:cNvPr id="5" name="日付プレースホルダー 4"/>
          <p:cNvSpPr>
            <a:spLocks noGrp="1"/>
          </p:cNvSpPr>
          <p:nvPr>
            <p:ph type="dt" sz="half" idx="10"/>
          </p:nvPr>
        </p:nvSpPr>
        <p:spPr>
          <a:xfrm>
            <a:off x="6727032" y="6407944"/>
            <a:ext cx="1920240" cy="365760"/>
          </a:xfrm>
        </p:spPr>
        <p:txBody>
          <a:bodyPr/>
          <a:lstStyle>
            <a:extLst/>
          </a:lstStyle>
          <a:p>
            <a:fld id="{2FE71755-6412-4D0B-848C-AA61BDDF01B4}" type="datetimeFigureOut">
              <a:rPr kumimoji="1" lang="ja-JP" altLang="en-US" smtClean="0"/>
              <a:pPr/>
              <a:t>2014/2/3</a:t>
            </a:fld>
            <a:endParaRPr kumimoji="1" lang="ja-JP" altLang="en-US"/>
          </a:p>
        </p:txBody>
      </p:sp>
      <p:sp>
        <p:nvSpPr>
          <p:cNvPr id="6" name="フッター プレースホルダー 5"/>
          <p:cNvSpPr>
            <a:spLocks noGrp="1"/>
          </p:cNvSpPr>
          <p:nvPr>
            <p:ph type="ftr" sz="quarter" idx="11"/>
          </p:nvPr>
        </p:nvSpPr>
        <p:spPr/>
        <p:txBody>
          <a:bodyPr/>
          <a:lstStyle>
            <a:extLst/>
          </a:lstStyle>
          <a:p>
            <a:endParaRPr kumimoji="1" lang="ja-JP" altLang="en-US"/>
          </a:p>
        </p:txBody>
      </p:sp>
      <p:sp>
        <p:nvSpPr>
          <p:cNvPr id="7" name="スライド番号プレースホルダー 6"/>
          <p:cNvSpPr>
            <a:spLocks noGrp="1"/>
          </p:cNvSpPr>
          <p:nvPr>
            <p:ph type="sldNum" sz="quarter" idx="12"/>
          </p:nvPr>
        </p:nvSpPr>
        <p:spPr/>
        <p:txBody>
          <a:bodyPr/>
          <a:lstStyle>
            <a:extLst/>
          </a:lstStyle>
          <a:p>
            <a:fld id="{B3ACB6D9-E151-4A40-BBD4-BDFCD008B389}" type="slidenum">
              <a:rPr kumimoji="1" lang="ja-JP" altLang="en-US" smtClean="0"/>
              <a:pPr/>
              <a:t>‹#›</a:t>
            </a:fld>
            <a:endParaRPr kumimoji="1" lang="ja-JP"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bg>
      <p:bgRef idx="1002">
        <a:schemeClr val="bg1"/>
      </p:bgRef>
    </p:bg>
    <p:spTree>
      <p:nvGrpSpPr>
        <p:cNvPr id="1" name=""/>
        <p:cNvGrpSpPr/>
        <p:nvPr/>
      </p:nvGrpSpPr>
      <p:grpSpPr>
        <a:xfrm>
          <a:off x="0" y="0"/>
          <a:ext cx="0" cy="0"/>
          <a:chOff x="0" y="0"/>
          <a:chExt cx="0" cy="0"/>
        </a:xfrm>
      </p:grpSpPr>
      <p:sp>
        <p:nvSpPr>
          <p:cNvPr id="4" name="テキスト プレースホルダー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ja-JP" altLang="en-US" smtClean="0"/>
              <a:t>マスター テキストの書式設定</a:t>
            </a:r>
          </a:p>
        </p:txBody>
      </p:sp>
      <p:sp>
        <p:nvSpPr>
          <p:cNvPr id="3" name="図プレースホルダー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ja-JP" altLang="en-US" smtClean="0"/>
              <a:t>アイコンをクリックして図を追加</a:t>
            </a:r>
            <a:endParaRPr kumimoji="0" lang="en-US" dirty="0"/>
          </a:p>
        </p:txBody>
      </p:sp>
      <p:sp>
        <p:nvSpPr>
          <p:cNvPr id="5" name="日付プレースホルダー 4"/>
          <p:cNvSpPr>
            <a:spLocks noGrp="1"/>
          </p:cNvSpPr>
          <p:nvPr>
            <p:ph type="dt" sz="half" idx="10"/>
          </p:nvPr>
        </p:nvSpPr>
        <p:spPr/>
        <p:txBody>
          <a:bodyPr/>
          <a:lstStyle>
            <a:lvl1pPr>
              <a:defRPr>
                <a:solidFill>
                  <a:schemeClr val="tx1"/>
                </a:solidFill>
              </a:defRPr>
            </a:lvl1pPr>
            <a:extLst/>
          </a:lstStyle>
          <a:p>
            <a:fld id="{2FE71755-6412-4D0B-848C-AA61BDDF01B4}" type="datetimeFigureOut">
              <a:rPr kumimoji="1" lang="ja-JP" altLang="en-US" smtClean="0"/>
              <a:pPr/>
              <a:t>2014/2/3</a:t>
            </a:fld>
            <a:endParaRPr kumimoji="1" lang="ja-JP" altLang="en-US"/>
          </a:p>
        </p:txBody>
      </p:sp>
      <p:sp>
        <p:nvSpPr>
          <p:cNvPr id="6" name="フッター プレースホルダー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kumimoji="1" lang="ja-JP" altLang="en-US"/>
          </a:p>
        </p:txBody>
      </p:sp>
      <p:sp>
        <p:nvSpPr>
          <p:cNvPr id="7" name="スライド番号プレースホルダー 6"/>
          <p:cNvSpPr>
            <a:spLocks noGrp="1"/>
          </p:cNvSpPr>
          <p:nvPr>
            <p:ph type="sldNum" sz="quarter" idx="12"/>
          </p:nvPr>
        </p:nvSpPr>
        <p:spPr/>
        <p:txBody>
          <a:bodyPr/>
          <a:lstStyle>
            <a:lvl1pPr>
              <a:defRPr>
                <a:solidFill>
                  <a:schemeClr val="tx1"/>
                </a:solidFill>
              </a:defRPr>
            </a:lvl1pPr>
            <a:extLst/>
          </a:lstStyle>
          <a:p>
            <a:fld id="{B3ACB6D9-E151-4A40-BBD4-BDFCD008B389}" type="slidenum">
              <a:rPr kumimoji="1" lang="ja-JP" altLang="en-US" smtClean="0"/>
              <a:pPr/>
              <a:t>‹#›</a:t>
            </a:fld>
            <a:endParaRPr kumimoji="1" lang="ja-JP" altLang="en-US"/>
          </a:p>
        </p:txBody>
      </p:sp>
      <p:sp>
        <p:nvSpPr>
          <p:cNvPr id="2" name="タイトル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ja-JP" altLang="en-US" smtClean="0"/>
              <a:t>マスター タイトルの書式設定</a:t>
            </a:r>
            <a:endParaRPr kumimoji="0" lang="en-US"/>
          </a:p>
        </p:txBody>
      </p:sp>
      <p:sp>
        <p:nvSpPr>
          <p:cNvPr id="8" name="フリーフォーム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9" name="フリーフォーム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0" name="直角三角形 9"/>
          <p:cNvSpPr>
            <a:spLocks/>
          </p:cNvSpPr>
          <p:nvPr/>
        </p:nvSpPr>
        <p:spPr bwMode="auto">
          <a:xfrm>
            <a:off x="-6042" y="5791253"/>
            <a:ext cx="3402314" cy="1080868"/>
          </a:xfrm>
          <a:prstGeom prst="rtTriangle">
            <a:avLst/>
          </a:pr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1" name="直線コネクタ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山形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13" name="山形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フリーフォーム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フリーフォーム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4" name="直角三角形 13"/>
          <p:cNvSpPr>
            <a:spLocks/>
          </p:cNvSpPr>
          <p:nvPr/>
        </p:nvSpPr>
        <p:spPr bwMode="auto">
          <a:xfrm>
            <a:off x="-6042" y="5791253"/>
            <a:ext cx="3402314" cy="1080868"/>
          </a:xfrm>
          <a:prstGeom prst="rtTriangle">
            <a:avLst/>
          </a:prstGeom>
          <a:blipFill>
            <a:blip r:embed="rId13"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5" name="直線コネクタ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タイトル プレースホルダー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ja-JP" altLang="en-US" smtClean="0"/>
              <a:t>マスター タイトルの書式設定</a:t>
            </a:r>
            <a:endParaRPr kumimoji="0" lang="en-US"/>
          </a:p>
        </p:txBody>
      </p:sp>
      <p:sp>
        <p:nvSpPr>
          <p:cNvPr id="30" name="テキスト プレースホルダー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ja-JP" altLang="en-US" smtClean="0"/>
              <a:t>マスター テキストの書式設定</a:t>
            </a:r>
          </a:p>
          <a:p>
            <a:pPr lvl="1" eaLnBrk="1" latinLnBrk="0" hangingPunct="1"/>
            <a:r>
              <a:rPr kumimoji="0" lang="ja-JP" altLang="en-US" smtClean="0"/>
              <a:t>第 </a:t>
            </a:r>
            <a:r>
              <a:rPr kumimoji="0" lang="en-US" altLang="ja-JP" smtClean="0"/>
              <a:t>2 </a:t>
            </a:r>
            <a:r>
              <a:rPr kumimoji="0" lang="ja-JP" altLang="en-US" smtClean="0"/>
              <a:t>レベル</a:t>
            </a:r>
          </a:p>
          <a:p>
            <a:pPr lvl="2" eaLnBrk="1" latinLnBrk="0" hangingPunct="1"/>
            <a:r>
              <a:rPr kumimoji="0" lang="ja-JP" altLang="en-US" smtClean="0"/>
              <a:t>第 </a:t>
            </a:r>
            <a:r>
              <a:rPr kumimoji="0" lang="en-US" altLang="ja-JP" smtClean="0"/>
              <a:t>3 </a:t>
            </a:r>
            <a:r>
              <a:rPr kumimoji="0" lang="ja-JP" altLang="en-US" smtClean="0"/>
              <a:t>レベル</a:t>
            </a:r>
          </a:p>
          <a:p>
            <a:pPr lvl="3" eaLnBrk="1" latinLnBrk="0" hangingPunct="1"/>
            <a:r>
              <a:rPr kumimoji="0" lang="ja-JP" altLang="en-US" smtClean="0"/>
              <a:t>第 </a:t>
            </a:r>
            <a:r>
              <a:rPr kumimoji="0" lang="en-US" altLang="ja-JP" smtClean="0"/>
              <a:t>4 </a:t>
            </a:r>
            <a:r>
              <a:rPr kumimoji="0" lang="ja-JP" altLang="en-US" smtClean="0"/>
              <a:t>レベル</a:t>
            </a:r>
          </a:p>
          <a:p>
            <a:pPr lvl="4" eaLnBrk="1" latinLnBrk="0" hangingPunct="1"/>
            <a:r>
              <a:rPr kumimoji="0" lang="ja-JP" altLang="en-US" smtClean="0"/>
              <a:t>第 </a:t>
            </a:r>
            <a:r>
              <a:rPr kumimoji="0" lang="en-US" altLang="ja-JP" smtClean="0"/>
              <a:t>5 </a:t>
            </a:r>
            <a:r>
              <a:rPr kumimoji="0" lang="ja-JP" altLang="en-US" smtClean="0"/>
              <a:t>レベル</a:t>
            </a:r>
            <a:endParaRPr kumimoji="0" lang="en-US"/>
          </a:p>
        </p:txBody>
      </p:sp>
      <p:sp>
        <p:nvSpPr>
          <p:cNvPr id="10" name="日付プレースホルダー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2FE71755-6412-4D0B-848C-AA61BDDF01B4}" type="datetimeFigureOut">
              <a:rPr kumimoji="1" lang="ja-JP" altLang="en-US" smtClean="0"/>
              <a:pPr/>
              <a:t>2014/2/3</a:t>
            </a:fld>
            <a:endParaRPr kumimoji="1" lang="ja-JP" altLang="en-US"/>
          </a:p>
        </p:txBody>
      </p:sp>
      <p:sp>
        <p:nvSpPr>
          <p:cNvPr id="22" name="フッター プレースホルダー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kumimoji="1" lang="ja-JP" altLang="en-US"/>
          </a:p>
        </p:txBody>
      </p:sp>
      <p:sp>
        <p:nvSpPr>
          <p:cNvPr id="18" name="スライド番号プレースホルダー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B3ACB6D9-E151-4A40-BBD4-BDFCD008B389}" type="slidenum">
              <a:rPr kumimoji="1" lang="ja-JP" altLang="en-US" smtClean="0"/>
              <a:pPr/>
              <a:t>‹#›</a:t>
            </a:fld>
            <a:endParaRPr kumimoji="1" lang="ja-JP" altLang="en-US"/>
          </a:p>
        </p:txBody>
      </p:sp>
    </p:spTree>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rtl="0" eaLnBrk="1" latinLnBrk="0" hangingPunct="1">
        <a:spcBef>
          <a:spcPct val="0"/>
        </a:spcBef>
        <a:buNone/>
        <a:defRPr kumimoji="1"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1"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1"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1"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1"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1"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1"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1"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1"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1" sz="1600" kern="1200" baseline="0">
          <a:solidFill>
            <a:schemeClr val="tx1"/>
          </a:solidFill>
          <a:latin typeface="+mn-lt"/>
          <a:ea typeface="+mn-ea"/>
          <a:cs typeface="+mn-cs"/>
        </a:defRPr>
      </a:lvl9pPr>
      <a:extLst/>
    </p:bodyStyle>
    <p:otherStyle>
      <a:lvl1pPr marL="0" algn="l" rtl="0" eaLnBrk="1" latinLnBrk="0" hangingPunct="1">
        <a:defRPr kumimoji="1" kern="1200">
          <a:solidFill>
            <a:schemeClr val="tx1"/>
          </a:solidFill>
          <a:latin typeface="+mn-lt"/>
          <a:ea typeface="+mn-ea"/>
          <a:cs typeface="+mn-cs"/>
        </a:defRPr>
      </a:lvl1pPr>
      <a:lvl2pPr marL="457200" algn="l" rtl="0" eaLnBrk="1" latinLnBrk="0" hangingPunct="1">
        <a:defRPr kumimoji="1" kern="1200">
          <a:solidFill>
            <a:schemeClr val="tx1"/>
          </a:solidFill>
          <a:latin typeface="+mn-lt"/>
          <a:ea typeface="+mn-ea"/>
          <a:cs typeface="+mn-cs"/>
        </a:defRPr>
      </a:lvl2pPr>
      <a:lvl3pPr marL="914400" algn="l" rtl="0" eaLnBrk="1" latinLnBrk="0" hangingPunct="1">
        <a:defRPr kumimoji="1" kern="1200">
          <a:solidFill>
            <a:schemeClr val="tx1"/>
          </a:solidFill>
          <a:latin typeface="+mn-lt"/>
          <a:ea typeface="+mn-ea"/>
          <a:cs typeface="+mn-cs"/>
        </a:defRPr>
      </a:lvl3pPr>
      <a:lvl4pPr marL="1371600" algn="l" rtl="0" eaLnBrk="1" latinLnBrk="0" hangingPunct="1">
        <a:defRPr kumimoji="1" kern="1200">
          <a:solidFill>
            <a:schemeClr val="tx1"/>
          </a:solidFill>
          <a:latin typeface="+mn-lt"/>
          <a:ea typeface="+mn-ea"/>
          <a:cs typeface="+mn-cs"/>
        </a:defRPr>
      </a:lvl4pPr>
      <a:lvl5pPr marL="1828800" algn="l" rtl="0" eaLnBrk="1" latinLnBrk="0" hangingPunct="1">
        <a:defRPr kumimoji="1" kern="1200">
          <a:solidFill>
            <a:schemeClr val="tx1"/>
          </a:solidFill>
          <a:latin typeface="+mn-lt"/>
          <a:ea typeface="+mn-ea"/>
          <a:cs typeface="+mn-cs"/>
        </a:defRPr>
      </a:lvl5pPr>
      <a:lvl6pPr marL="2286000" algn="l" rtl="0" eaLnBrk="1" latinLnBrk="0" hangingPunct="1">
        <a:defRPr kumimoji="1" kern="1200">
          <a:solidFill>
            <a:schemeClr val="tx1"/>
          </a:solidFill>
          <a:latin typeface="+mn-lt"/>
          <a:ea typeface="+mn-ea"/>
          <a:cs typeface="+mn-cs"/>
        </a:defRPr>
      </a:lvl6pPr>
      <a:lvl7pPr marL="2743200" algn="l" rtl="0" eaLnBrk="1" latinLnBrk="0" hangingPunct="1">
        <a:defRPr kumimoji="1" kern="1200">
          <a:solidFill>
            <a:schemeClr val="tx1"/>
          </a:solidFill>
          <a:latin typeface="+mn-lt"/>
          <a:ea typeface="+mn-ea"/>
          <a:cs typeface="+mn-cs"/>
        </a:defRPr>
      </a:lvl7pPr>
      <a:lvl8pPr marL="3200400" algn="l" rtl="0" eaLnBrk="1" latinLnBrk="0" hangingPunct="1">
        <a:defRPr kumimoji="1" kern="1200">
          <a:solidFill>
            <a:schemeClr val="tx1"/>
          </a:solidFill>
          <a:latin typeface="+mn-lt"/>
          <a:ea typeface="+mn-ea"/>
          <a:cs typeface="+mn-cs"/>
        </a:defRPr>
      </a:lvl8pPr>
      <a:lvl9pPr marL="3657600" algn="l" rtl="0" eaLnBrk="1" latinLnBrk="0" hangingPunct="1">
        <a:defRPr kumimoji="1"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3568" y="1484784"/>
            <a:ext cx="7772400" cy="1829761"/>
          </a:xfrm>
        </p:spPr>
        <p:txBody>
          <a:bodyPr>
            <a:normAutofit fontScale="90000"/>
          </a:bodyPr>
          <a:lstStyle/>
          <a:p>
            <a:pPr algn="ctr"/>
            <a:r>
              <a:rPr lang="ja-JP" altLang="en-US" dirty="0"/>
              <a:t>ドライブルートアシストのため</a:t>
            </a:r>
            <a:r>
              <a:rPr lang="ja-JP" altLang="en-US" dirty="0" smtClean="0"/>
              <a:t>の</a:t>
            </a:r>
            <a:r>
              <a:rPr lang="en-US" altLang="ja-JP" dirty="0" smtClean="0"/>
              <a:t/>
            </a:r>
            <a:br>
              <a:rPr lang="en-US" altLang="ja-JP" dirty="0" smtClean="0"/>
            </a:br>
            <a:r>
              <a:rPr lang="ja-JP" altLang="en-US" dirty="0" smtClean="0"/>
              <a:t>ツイート収集システム</a:t>
            </a:r>
            <a:r>
              <a:rPr lang="ja-JP" altLang="en-US" dirty="0"/>
              <a:t>の開発</a:t>
            </a:r>
            <a:br>
              <a:rPr lang="ja-JP" altLang="en-US" dirty="0"/>
            </a:br>
            <a:endParaRPr kumimoji="1" lang="ja-JP" altLang="en-US" dirty="0"/>
          </a:p>
        </p:txBody>
      </p:sp>
      <p:sp>
        <p:nvSpPr>
          <p:cNvPr id="3" name="サブタイトル 2"/>
          <p:cNvSpPr>
            <a:spLocks noGrp="1"/>
          </p:cNvSpPr>
          <p:nvPr>
            <p:ph type="subTitle" idx="1"/>
          </p:nvPr>
        </p:nvSpPr>
        <p:spPr/>
        <p:txBody>
          <a:bodyPr/>
          <a:lstStyle/>
          <a:p>
            <a:r>
              <a:rPr kumimoji="1" lang="en-US" altLang="ja-JP" dirty="0" smtClean="0">
                <a:latin typeface="Times New Roman" panose="02020603050405020304" pitchFamily="18" charset="0"/>
                <a:ea typeface="ＭＳ 明朝" panose="02020609040205080304" pitchFamily="17" charset="-128"/>
                <a:cs typeface="Times New Roman" panose="02020603050405020304" pitchFamily="18" charset="0"/>
              </a:rPr>
              <a:t>0942013</a:t>
            </a:r>
            <a:r>
              <a:rPr kumimoji="1" lang="ja-JP" altLang="en-US" dirty="0" smtClean="0">
                <a:latin typeface="Times New Roman" panose="02020603050405020304" pitchFamily="18" charset="0"/>
                <a:ea typeface="ＭＳ 明朝" panose="02020609040205080304" pitchFamily="17" charset="-128"/>
                <a:cs typeface="Times New Roman" panose="02020603050405020304" pitchFamily="18" charset="0"/>
              </a:rPr>
              <a:t>　伊藤　貴文</a:t>
            </a:r>
            <a:endParaRPr kumimoji="1" lang="ja-JP" altLang="en-US" dirty="0">
              <a:latin typeface="Times New Roman" panose="02020603050405020304" pitchFamily="18" charset="0"/>
              <a:ea typeface="ＭＳ 明朝" panose="02020609040205080304" pitchFamily="17" charset="-128"/>
              <a:cs typeface="Times New Roman" panose="02020603050405020304" pitchFamily="18" charset="0"/>
            </a:endParaRPr>
          </a:p>
        </p:txBody>
      </p:sp>
    </p:spTree>
    <p:extLst>
      <p:ext uri="{BB962C8B-B14F-4D97-AF65-F5344CB8AC3E}">
        <p14:creationId xmlns:p14="http://schemas.microsoft.com/office/powerpoint/2010/main" val="360588811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467544" y="1124744"/>
            <a:ext cx="8229600" cy="4968552"/>
          </a:xfrm>
        </p:spPr>
        <p:txBody>
          <a:bodyPr/>
          <a:lstStyle/>
          <a:p>
            <a:pPr marL="109728" indent="0">
              <a:buNone/>
            </a:pPr>
            <a:r>
              <a:rPr lang="en-US" altLang="ja-JP" dirty="0"/>
              <a:t>Google maps</a:t>
            </a:r>
          </a:p>
          <a:p>
            <a:pPr marL="109728" indent="0">
              <a:buNone/>
            </a:pPr>
            <a:r>
              <a:rPr lang="en-US" altLang="ja-JP" dirty="0"/>
              <a:t>①	</a:t>
            </a:r>
            <a:r>
              <a:rPr lang="ja-JP" altLang="en-US" dirty="0"/>
              <a:t>地図を表示する．</a:t>
            </a:r>
          </a:p>
          <a:p>
            <a:pPr marL="109728" indent="0">
              <a:buNone/>
            </a:pPr>
            <a:r>
              <a:rPr lang="ja-JP" altLang="en-US" dirty="0"/>
              <a:t>②	現在位置の取得．</a:t>
            </a:r>
          </a:p>
          <a:p>
            <a:pPr marL="109728" indent="0">
              <a:buNone/>
            </a:pPr>
            <a:r>
              <a:rPr lang="ja-JP" altLang="en-US" dirty="0"/>
              <a:t>③	ルートの検索・案内．</a:t>
            </a:r>
          </a:p>
          <a:p>
            <a:pPr marL="109728" indent="0">
              <a:buNone/>
            </a:pPr>
            <a:endParaRPr lang="ja-JP" altLang="en-US" dirty="0"/>
          </a:p>
          <a:p>
            <a:pPr marL="109728" indent="0">
              <a:buNone/>
            </a:pPr>
            <a:r>
              <a:rPr lang="en-US" altLang="ja-JP" dirty="0"/>
              <a:t>Twitter</a:t>
            </a:r>
          </a:p>
          <a:p>
            <a:pPr marL="109728" indent="0">
              <a:buNone/>
            </a:pPr>
            <a:r>
              <a:rPr lang="en-US" altLang="ja-JP" dirty="0"/>
              <a:t>④	</a:t>
            </a:r>
            <a:r>
              <a:rPr lang="ja-JP" altLang="en-US" dirty="0"/>
              <a:t>個人の認証．</a:t>
            </a:r>
          </a:p>
          <a:p>
            <a:pPr marL="109728" indent="0">
              <a:buNone/>
            </a:pPr>
            <a:r>
              <a:rPr lang="ja-JP" altLang="en-US" dirty="0"/>
              <a:t>⑤	</a:t>
            </a:r>
            <a:r>
              <a:rPr lang="en-US" altLang="ja-JP" dirty="0"/>
              <a:t>Tweet</a:t>
            </a:r>
            <a:r>
              <a:rPr lang="ja-JP" altLang="en-US" dirty="0"/>
              <a:t>の表示．</a:t>
            </a:r>
          </a:p>
          <a:p>
            <a:pPr marL="109728" indent="0">
              <a:buNone/>
            </a:pPr>
            <a:r>
              <a:rPr lang="ja-JP" altLang="en-US" dirty="0"/>
              <a:t>⑥	位置を指定して検索する．</a:t>
            </a:r>
          </a:p>
          <a:p>
            <a:pPr marL="109728" indent="0">
              <a:buNone/>
            </a:pPr>
            <a:endParaRPr kumimoji="1" lang="en-US" altLang="ja-JP" dirty="0" smtClean="0"/>
          </a:p>
          <a:p>
            <a:pPr marL="109728" indent="0">
              <a:buNone/>
            </a:pPr>
            <a:endParaRPr kumimoji="1" lang="ja-JP" altLang="en-US" dirty="0"/>
          </a:p>
        </p:txBody>
      </p:sp>
      <p:sp>
        <p:nvSpPr>
          <p:cNvPr id="3" name="タイトル 2"/>
          <p:cNvSpPr>
            <a:spLocks noGrp="1"/>
          </p:cNvSpPr>
          <p:nvPr>
            <p:ph type="title"/>
          </p:nvPr>
        </p:nvSpPr>
        <p:spPr/>
        <p:txBody>
          <a:bodyPr/>
          <a:lstStyle/>
          <a:p>
            <a:r>
              <a:rPr lang="en-US" altLang="ja-JP" dirty="0" smtClean="0"/>
              <a:t>5</a:t>
            </a:r>
            <a:r>
              <a:rPr lang="ja-JP" altLang="en-US" dirty="0" err="1" smtClean="0"/>
              <a:t>．</a:t>
            </a:r>
            <a:r>
              <a:rPr kumimoji="1" lang="ja-JP" altLang="en-US" dirty="0" smtClean="0"/>
              <a:t>プログラムの作成</a:t>
            </a:r>
            <a:endParaRPr kumimoji="1" lang="ja-JP" altLang="en-US" dirty="0"/>
          </a:p>
        </p:txBody>
      </p:sp>
    </p:spTree>
    <p:extLst>
      <p:ext uri="{BB962C8B-B14F-4D97-AF65-F5344CB8AC3E}">
        <p14:creationId xmlns:p14="http://schemas.microsoft.com/office/powerpoint/2010/main" val="36066101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a:bodyPr>
          <a:lstStyle/>
          <a:p>
            <a:r>
              <a:rPr kumimoji="1" lang="ja-JP" altLang="en-US" sz="3200" dirty="0" smtClean="0"/>
              <a:t>作成の結果</a:t>
            </a:r>
            <a:endParaRPr kumimoji="1" lang="ja-JP" altLang="en-US" sz="3200" dirty="0"/>
          </a:p>
        </p:txBody>
      </p:sp>
      <p:pic>
        <p:nvPicPr>
          <p:cNvPr id="6" name="ScreenCapture_2014-02-03 13.20.31.wm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815975" y="1481138"/>
            <a:ext cx="7512050" cy="4525962"/>
          </a:xfrm>
        </p:spPr>
      </p:pic>
    </p:spTree>
    <p:extLst>
      <p:ext uri="{BB962C8B-B14F-4D97-AF65-F5344CB8AC3E}">
        <p14:creationId xmlns:p14="http://schemas.microsoft.com/office/powerpoint/2010/main" val="32599241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179512" y="4581128"/>
            <a:ext cx="8964488" cy="1440160"/>
          </a:xfrm>
        </p:spPr>
        <p:txBody>
          <a:bodyPr>
            <a:normAutofit fontScale="40000" lnSpcReduction="20000"/>
          </a:bodyPr>
          <a:lstStyle/>
          <a:p>
            <a:pPr marL="109728" indent="0">
              <a:buNone/>
            </a:pPr>
            <a:endParaRPr lang="ja-JP" altLang="en-US" sz="8000" dirty="0" smtClean="0"/>
          </a:p>
          <a:p>
            <a:pPr marL="109728" indent="0">
              <a:buNone/>
            </a:pPr>
            <a:endParaRPr lang="en-US" altLang="ja-JP" sz="3100" dirty="0" smtClean="0"/>
          </a:p>
          <a:p>
            <a:pPr marL="109728" indent="0">
              <a:buNone/>
            </a:pPr>
            <a:endParaRPr lang="en-US" altLang="ja-JP" dirty="0"/>
          </a:p>
          <a:p>
            <a:pPr marL="109728" indent="0">
              <a:buNone/>
            </a:pPr>
            <a:endParaRPr lang="en-US" altLang="ja-JP" dirty="0" smtClean="0"/>
          </a:p>
          <a:p>
            <a:pPr marL="109728" indent="0">
              <a:buNone/>
            </a:pPr>
            <a:endParaRPr lang="ja-JP" altLang="en-US" dirty="0"/>
          </a:p>
          <a:p>
            <a:pPr marL="109728" indent="0">
              <a:buNone/>
            </a:pPr>
            <a:r>
              <a:rPr lang="ja-JP" altLang="en-US" dirty="0" smtClean="0"/>
              <a:t>　</a:t>
            </a:r>
            <a:endParaRPr kumimoji="1" lang="ja-JP" altLang="en-US" dirty="0"/>
          </a:p>
        </p:txBody>
      </p:sp>
      <p:sp>
        <p:nvSpPr>
          <p:cNvPr id="3" name="タイトル 2"/>
          <p:cNvSpPr>
            <a:spLocks noGrp="1"/>
          </p:cNvSpPr>
          <p:nvPr>
            <p:ph type="title"/>
          </p:nvPr>
        </p:nvSpPr>
        <p:spPr/>
        <p:txBody>
          <a:bodyPr/>
          <a:lstStyle/>
          <a:p>
            <a:r>
              <a:rPr kumimoji="1" lang="en-US" altLang="ja-JP" dirty="0" smtClean="0"/>
              <a:t>6</a:t>
            </a:r>
            <a:r>
              <a:rPr kumimoji="1" lang="ja-JP" altLang="en-US" dirty="0" err="1" smtClean="0"/>
              <a:t>．</a:t>
            </a:r>
            <a:r>
              <a:rPr kumimoji="1" lang="ja-JP" altLang="en-US" dirty="0" smtClean="0"/>
              <a:t>結論</a:t>
            </a:r>
            <a:endParaRPr kumimoji="1" lang="ja-JP" altLang="en-US" dirty="0"/>
          </a:p>
        </p:txBody>
      </p:sp>
      <p:sp>
        <p:nvSpPr>
          <p:cNvPr id="4" name="テキスト ボックス 3"/>
          <p:cNvSpPr txBox="1"/>
          <p:nvPr/>
        </p:nvSpPr>
        <p:spPr>
          <a:xfrm>
            <a:off x="899592" y="1268760"/>
            <a:ext cx="8820472" cy="2954655"/>
          </a:xfrm>
          <a:prstGeom prst="rect">
            <a:avLst/>
          </a:prstGeom>
          <a:noFill/>
        </p:spPr>
        <p:txBody>
          <a:bodyPr wrap="square" rtlCol="0">
            <a:spAutoFit/>
          </a:bodyPr>
          <a:lstStyle/>
          <a:p>
            <a:pPr>
              <a:buFont typeface="Wingdings" pitchFamily="2" charset="2"/>
              <a:buChar char="l"/>
            </a:pPr>
            <a:r>
              <a:rPr lang="ja-JP" altLang="en-US" sz="3200" dirty="0" smtClean="0"/>
              <a:t>システムは無事作動した．</a:t>
            </a:r>
            <a:endParaRPr lang="en-US" altLang="ja-JP" sz="3200" dirty="0" smtClean="0"/>
          </a:p>
          <a:p>
            <a:pPr>
              <a:buFont typeface="Wingdings" pitchFamily="2" charset="2"/>
              <a:buChar char="l"/>
            </a:pPr>
            <a:r>
              <a:rPr lang="ja-JP" altLang="en-US" sz="3200" dirty="0" smtClean="0"/>
              <a:t>アイデアの実現が出来た．</a:t>
            </a:r>
            <a:endParaRPr lang="en-US" altLang="ja-JP" sz="3200" dirty="0" smtClean="0"/>
          </a:p>
          <a:p>
            <a:pPr>
              <a:buFont typeface="Wingdings" pitchFamily="2" charset="2"/>
              <a:buChar char="l"/>
            </a:pPr>
            <a:r>
              <a:rPr lang="ja-JP" altLang="en-US" sz="3200" dirty="0" smtClean="0"/>
              <a:t>システムのベースが完成した．</a:t>
            </a:r>
            <a:endParaRPr lang="en-US" altLang="ja-JP" sz="3200" dirty="0" smtClean="0"/>
          </a:p>
          <a:p>
            <a:endParaRPr lang="en-US" altLang="ja-JP" sz="2400" dirty="0" smtClean="0"/>
          </a:p>
          <a:p>
            <a:endParaRPr lang="en-US" altLang="ja-JP" sz="2400" dirty="0" smtClean="0"/>
          </a:p>
          <a:p>
            <a:endParaRPr lang="en-US" altLang="ja-JP" sz="2400" dirty="0" smtClean="0"/>
          </a:p>
          <a:p>
            <a:endParaRPr kumimoji="1" lang="ja-JP" altLang="en-US" dirty="0"/>
          </a:p>
        </p:txBody>
      </p:sp>
      <p:sp>
        <p:nvSpPr>
          <p:cNvPr id="6" name="テキスト ボックス 5"/>
          <p:cNvSpPr txBox="1"/>
          <p:nvPr/>
        </p:nvSpPr>
        <p:spPr>
          <a:xfrm>
            <a:off x="323528" y="2996952"/>
            <a:ext cx="8568952" cy="830997"/>
          </a:xfrm>
          <a:prstGeom prst="rect">
            <a:avLst/>
          </a:prstGeom>
          <a:noFill/>
        </p:spPr>
        <p:txBody>
          <a:bodyPr wrap="square" rtlCol="0">
            <a:spAutoFit/>
          </a:bodyPr>
          <a:lstStyle/>
          <a:p>
            <a:r>
              <a:rPr lang="en-US" altLang="ja-JP" sz="2400" dirty="0" smtClean="0"/>
              <a:t>Google Maps</a:t>
            </a:r>
            <a:r>
              <a:rPr lang="ja-JP" altLang="en-US" sz="2400" dirty="0" smtClean="0"/>
              <a:t>のディレクションサービスと</a:t>
            </a:r>
            <a:r>
              <a:rPr lang="en-US" altLang="ja-JP" sz="2400" dirty="0" smtClean="0"/>
              <a:t>Twitter </a:t>
            </a:r>
            <a:r>
              <a:rPr lang="ja-JP" altLang="en-US" sz="2400" dirty="0" smtClean="0"/>
              <a:t>の位置を指定して検索するサービスを組み合わせることは</a:t>
            </a:r>
            <a:r>
              <a:rPr lang="ja-JP" altLang="en-US" sz="2400" dirty="0" smtClean="0">
                <a:solidFill>
                  <a:srgbClr val="FF0000"/>
                </a:solidFill>
              </a:rPr>
              <a:t>成功</a:t>
            </a:r>
            <a:r>
              <a:rPr lang="ja-JP" altLang="en-US" sz="2400" dirty="0" smtClean="0"/>
              <a:t>したと言える．</a:t>
            </a:r>
            <a:endParaRPr lang="en-US" altLang="ja-JP" sz="2400" dirty="0" smtClean="0"/>
          </a:p>
        </p:txBody>
      </p:sp>
      <p:sp>
        <p:nvSpPr>
          <p:cNvPr id="7" name="テキスト ボックス 6"/>
          <p:cNvSpPr txBox="1"/>
          <p:nvPr/>
        </p:nvSpPr>
        <p:spPr>
          <a:xfrm>
            <a:off x="971600" y="5013176"/>
            <a:ext cx="6840760" cy="923330"/>
          </a:xfrm>
          <a:prstGeom prst="rect">
            <a:avLst/>
          </a:prstGeom>
          <a:noFill/>
        </p:spPr>
        <p:txBody>
          <a:bodyPr wrap="square" rtlCol="0">
            <a:spAutoFit/>
          </a:bodyPr>
          <a:lstStyle/>
          <a:p>
            <a:pPr marL="109728" indent="0">
              <a:buNone/>
            </a:pPr>
            <a:r>
              <a:rPr lang="ja-JP" altLang="en-US" dirty="0" smtClean="0"/>
              <a:t>今後は運転者が運転中に使いやすいようにするための改良が必要．</a:t>
            </a:r>
            <a:endParaRPr lang="ja-JP" altLang="en-US" sz="14400" dirty="0" smtClean="0"/>
          </a:p>
          <a:p>
            <a:pPr marL="109728" indent="0">
              <a:buNone/>
            </a:pPr>
            <a:r>
              <a:rPr lang="ja-JP" altLang="en-US" dirty="0" smtClean="0"/>
              <a:t>・ツイートの表示</a:t>
            </a:r>
          </a:p>
          <a:p>
            <a:pPr marL="109728" indent="0">
              <a:buNone/>
            </a:pPr>
            <a:r>
              <a:rPr lang="ja-JP" altLang="en-US" dirty="0" smtClean="0"/>
              <a:t>・ルートの読みあげ</a:t>
            </a:r>
            <a:endParaRPr lang="ja-JP" altLang="en-US" dirty="0"/>
          </a:p>
        </p:txBody>
      </p:sp>
    </p:spTree>
    <p:extLst>
      <p:ext uri="{BB962C8B-B14F-4D97-AF65-F5344CB8AC3E}">
        <p14:creationId xmlns:p14="http://schemas.microsoft.com/office/powerpoint/2010/main" val="40850829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a:xfrm>
            <a:off x="457200" y="1481328"/>
            <a:ext cx="8867328" cy="4323935"/>
          </a:xfrm>
        </p:spPr>
        <p:txBody>
          <a:bodyPr>
            <a:normAutofit/>
          </a:bodyPr>
          <a:lstStyle/>
          <a:p>
            <a:pPr>
              <a:buNone/>
            </a:pPr>
            <a:r>
              <a:rPr kumimoji="1" lang="en-US" altLang="ja-JP" sz="3200" dirty="0" smtClean="0"/>
              <a:t>1</a:t>
            </a:r>
            <a:r>
              <a:rPr kumimoji="1" lang="ja-JP" altLang="en-US" sz="3200" dirty="0" err="1" smtClean="0"/>
              <a:t>．</a:t>
            </a:r>
            <a:r>
              <a:rPr kumimoji="1" lang="ja-JP" altLang="en-US" sz="3600" dirty="0" smtClean="0"/>
              <a:t>背景</a:t>
            </a:r>
            <a:endParaRPr kumimoji="1" lang="en-US" altLang="ja-JP" sz="3600" dirty="0" smtClean="0"/>
          </a:p>
          <a:p>
            <a:pPr>
              <a:buNone/>
            </a:pPr>
            <a:r>
              <a:rPr lang="en-US" altLang="ja-JP" sz="3600" dirty="0" smtClean="0"/>
              <a:t>2</a:t>
            </a:r>
            <a:r>
              <a:rPr lang="ja-JP" altLang="en-US" sz="3600" dirty="0" err="1" smtClean="0"/>
              <a:t>．</a:t>
            </a:r>
            <a:r>
              <a:rPr lang="ja-JP" altLang="en-US" sz="3600" dirty="0" smtClean="0"/>
              <a:t>運転支援技術の課題</a:t>
            </a:r>
            <a:endParaRPr lang="en-US" altLang="ja-JP" sz="3600" dirty="0" smtClean="0"/>
          </a:p>
          <a:p>
            <a:pPr>
              <a:buNone/>
            </a:pPr>
            <a:r>
              <a:rPr lang="en-US" altLang="ja-JP" sz="3600" dirty="0" smtClean="0"/>
              <a:t>3</a:t>
            </a:r>
            <a:r>
              <a:rPr lang="ja-JP" altLang="en-US" sz="3600" dirty="0" err="1" smtClean="0"/>
              <a:t>．</a:t>
            </a:r>
            <a:r>
              <a:rPr lang="ja-JP" altLang="en-US" sz="3600" dirty="0" smtClean="0"/>
              <a:t>目的</a:t>
            </a:r>
            <a:endParaRPr lang="en-US" altLang="ja-JP" sz="3600" dirty="0" smtClean="0"/>
          </a:p>
          <a:p>
            <a:pPr>
              <a:buNone/>
            </a:pPr>
            <a:r>
              <a:rPr lang="en-US" altLang="ja-JP" sz="3600" dirty="0" smtClean="0"/>
              <a:t>4</a:t>
            </a:r>
            <a:r>
              <a:rPr lang="ja-JP" altLang="en-US" sz="3600" dirty="0" err="1" smtClean="0"/>
              <a:t>．</a:t>
            </a:r>
            <a:r>
              <a:rPr lang="ja-JP" altLang="en-US" sz="3600" dirty="0" smtClean="0"/>
              <a:t>手法</a:t>
            </a:r>
            <a:endParaRPr lang="en-US" altLang="ja-JP" sz="3600" dirty="0" smtClean="0"/>
          </a:p>
          <a:p>
            <a:pPr>
              <a:buNone/>
            </a:pPr>
            <a:r>
              <a:rPr lang="en-US" altLang="ja-JP" sz="3600" dirty="0" smtClean="0"/>
              <a:t>5</a:t>
            </a:r>
            <a:r>
              <a:rPr lang="ja-JP" altLang="en-US" sz="3600" dirty="0" err="1" smtClean="0"/>
              <a:t>．</a:t>
            </a:r>
            <a:r>
              <a:rPr lang="ja-JP" altLang="en-US" sz="3600" dirty="0" smtClean="0"/>
              <a:t>プログラムの作成</a:t>
            </a:r>
            <a:endParaRPr lang="en-US" altLang="ja-JP" sz="3600" dirty="0" smtClean="0"/>
          </a:p>
          <a:p>
            <a:pPr>
              <a:buNone/>
            </a:pPr>
            <a:r>
              <a:rPr lang="en-US" altLang="ja-JP" sz="3600" dirty="0" smtClean="0"/>
              <a:t>6</a:t>
            </a:r>
            <a:r>
              <a:rPr lang="ja-JP" altLang="en-US" sz="3600" dirty="0" err="1" smtClean="0"/>
              <a:t>．</a:t>
            </a:r>
            <a:r>
              <a:rPr lang="ja-JP" altLang="en-US" sz="3600" dirty="0" smtClean="0"/>
              <a:t>結論</a:t>
            </a:r>
            <a:endParaRPr lang="en-US" altLang="ja-JP" sz="3600" dirty="0" smtClean="0"/>
          </a:p>
          <a:p>
            <a:pPr>
              <a:buNone/>
            </a:pPr>
            <a:endParaRPr lang="en-US" altLang="ja-JP" sz="3200" dirty="0" smtClean="0"/>
          </a:p>
          <a:p>
            <a:pPr>
              <a:buNone/>
            </a:pPr>
            <a:endParaRPr lang="en-US" altLang="ja-JP" sz="3200" dirty="0" smtClean="0"/>
          </a:p>
          <a:p>
            <a:pPr>
              <a:buFont typeface="Wingdings" panose="05000000000000000000" pitchFamily="2" charset="2"/>
              <a:buChar char="l"/>
            </a:pPr>
            <a:endParaRPr lang="en-US" altLang="ja-JP" sz="3200" dirty="0" smtClean="0"/>
          </a:p>
          <a:p>
            <a:pPr>
              <a:buFont typeface="Wingdings" panose="05000000000000000000" pitchFamily="2" charset="2"/>
              <a:buChar char="l"/>
            </a:pPr>
            <a:endParaRPr lang="en-US" altLang="ja-JP" sz="3200" dirty="0" smtClean="0"/>
          </a:p>
          <a:p>
            <a:pPr>
              <a:buFont typeface="Wingdings" panose="05000000000000000000" pitchFamily="2" charset="2"/>
              <a:buChar char="l"/>
            </a:pPr>
            <a:endParaRPr kumimoji="1" lang="en-US" altLang="ja-JP" sz="3200" dirty="0" smtClean="0"/>
          </a:p>
          <a:p>
            <a:pPr>
              <a:buFont typeface="Wingdings" panose="05000000000000000000" pitchFamily="2" charset="2"/>
              <a:buChar char="l"/>
            </a:pPr>
            <a:endParaRPr kumimoji="1" lang="en-US" altLang="ja-JP" sz="3200" dirty="0" smtClean="0"/>
          </a:p>
        </p:txBody>
      </p:sp>
      <p:sp>
        <p:nvSpPr>
          <p:cNvPr id="3" name="タイトル 2"/>
          <p:cNvSpPr>
            <a:spLocks noGrp="1"/>
          </p:cNvSpPr>
          <p:nvPr>
            <p:ph type="title"/>
          </p:nvPr>
        </p:nvSpPr>
        <p:spPr/>
        <p:txBody>
          <a:bodyPr/>
          <a:lstStyle/>
          <a:p>
            <a:r>
              <a:rPr lang="ja-JP" altLang="en-US" dirty="0"/>
              <a:t>目次</a:t>
            </a:r>
            <a:endParaRPr kumimoji="1" lang="ja-JP" altLang="en-US" dirty="0"/>
          </a:p>
        </p:txBody>
      </p:sp>
    </p:spTree>
    <p:extLst>
      <p:ext uri="{BB962C8B-B14F-4D97-AF65-F5344CB8AC3E}">
        <p14:creationId xmlns:p14="http://schemas.microsoft.com/office/powerpoint/2010/main" val="36771887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角丸四角形 18"/>
          <p:cNvSpPr/>
          <p:nvPr/>
        </p:nvSpPr>
        <p:spPr>
          <a:xfrm>
            <a:off x="1835696" y="5157192"/>
            <a:ext cx="5976664" cy="10081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右矢印 8"/>
          <p:cNvSpPr/>
          <p:nvPr/>
        </p:nvSpPr>
        <p:spPr>
          <a:xfrm>
            <a:off x="323528" y="1772816"/>
            <a:ext cx="5040560" cy="2304256"/>
          </a:xfrm>
          <a:prstGeom prst="rightArrow">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accent4">
                  <a:lumMod val="50000"/>
                </a:schemeClr>
              </a:solidFill>
            </a:endParaRPr>
          </a:p>
        </p:txBody>
      </p:sp>
      <p:sp>
        <p:nvSpPr>
          <p:cNvPr id="2" name="コンテンツ プレースホルダ 1"/>
          <p:cNvSpPr>
            <a:spLocks noGrp="1"/>
          </p:cNvSpPr>
          <p:nvPr>
            <p:ph idx="1"/>
          </p:nvPr>
        </p:nvSpPr>
        <p:spPr>
          <a:xfrm>
            <a:off x="0" y="1052736"/>
            <a:ext cx="8229600" cy="576064"/>
          </a:xfrm>
        </p:spPr>
        <p:txBody>
          <a:bodyPr>
            <a:normAutofit/>
          </a:bodyPr>
          <a:lstStyle/>
          <a:p>
            <a:pPr>
              <a:buNone/>
            </a:pPr>
            <a:r>
              <a:rPr kumimoji="1" lang="ja-JP" altLang="en-US" sz="2800" dirty="0" smtClean="0"/>
              <a:t>近年，自動車への</a:t>
            </a:r>
            <a:r>
              <a:rPr kumimoji="1" lang="en-US" altLang="ja-JP" sz="2800" dirty="0" smtClean="0"/>
              <a:t>IT</a:t>
            </a:r>
            <a:r>
              <a:rPr kumimoji="1" lang="ja-JP" altLang="en-US" sz="2800" dirty="0" smtClean="0"/>
              <a:t>化が進んでいる．</a:t>
            </a:r>
            <a:endParaRPr kumimoji="1" lang="ja-JP" altLang="en-US" sz="2800" dirty="0"/>
          </a:p>
        </p:txBody>
      </p:sp>
      <p:sp>
        <p:nvSpPr>
          <p:cNvPr id="3" name="タイトル 2"/>
          <p:cNvSpPr>
            <a:spLocks noGrp="1"/>
          </p:cNvSpPr>
          <p:nvPr>
            <p:ph type="title"/>
          </p:nvPr>
        </p:nvSpPr>
        <p:spPr>
          <a:xfrm>
            <a:off x="395536" y="0"/>
            <a:ext cx="8229600" cy="1143000"/>
          </a:xfrm>
        </p:spPr>
        <p:txBody>
          <a:bodyPr/>
          <a:lstStyle/>
          <a:p>
            <a:r>
              <a:rPr kumimoji="1" lang="ja-JP" altLang="en-US" dirty="0" smtClean="0"/>
              <a:t>１．背景</a:t>
            </a:r>
            <a:endParaRPr kumimoji="1" lang="ja-JP" altLang="en-US" dirty="0"/>
          </a:p>
        </p:txBody>
      </p:sp>
      <p:sp>
        <p:nvSpPr>
          <p:cNvPr id="5" name="テキスト ボックス 4"/>
          <p:cNvSpPr txBox="1"/>
          <p:nvPr/>
        </p:nvSpPr>
        <p:spPr>
          <a:xfrm>
            <a:off x="1187624" y="2348880"/>
            <a:ext cx="2736304" cy="1200329"/>
          </a:xfrm>
          <a:prstGeom prst="rect">
            <a:avLst/>
          </a:prstGeom>
          <a:noFill/>
        </p:spPr>
        <p:txBody>
          <a:bodyPr wrap="square" rtlCol="0">
            <a:spAutoFit/>
          </a:bodyPr>
          <a:lstStyle/>
          <a:p>
            <a:r>
              <a:rPr lang="ja-JP" altLang="en-US" sz="3600" dirty="0" smtClean="0">
                <a:solidFill>
                  <a:schemeClr val="bg1"/>
                </a:solidFill>
              </a:rPr>
              <a:t>・</a:t>
            </a:r>
            <a:r>
              <a:rPr lang="en-US" altLang="ja-JP" sz="3600" dirty="0" smtClean="0">
                <a:solidFill>
                  <a:schemeClr val="bg1"/>
                </a:solidFill>
              </a:rPr>
              <a:t>Google</a:t>
            </a:r>
          </a:p>
          <a:p>
            <a:r>
              <a:rPr lang="ja-JP" altLang="en-US" sz="3600" dirty="0" smtClean="0">
                <a:solidFill>
                  <a:schemeClr val="bg1"/>
                </a:solidFill>
              </a:rPr>
              <a:t>・</a:t>
            </a:r>
            <a:r>
              <a:rPr lang="en-US" altLang="ja-JP" sz="3600" dirty="0" smtClean="0">
                <a:solidFill>
                  <a:schemeClr val="bg1"/>
                </a:solidFill>
              </a:rPr>
              <a:t>Apple</a:t>
            </a:r>
            <a:endParaRPr kumimoji="1" lang="ja-JP" altLang="en-US" sz="3600" dirty="0">
              <a:solidFill>
                <a:schemeClr val="bg1"/>
              </a:solidFill>
            </a:endParaRPr>
          </a:p>
        </p:txBody>
      </p:sp>
      <p:sp>
        <p:nvSpPr>
          <p:cNvPr id="12" name="テキスト ボックス 11"/>
          <p:cNvSpPr txBox="1"/>
          <p:nvPr/>
        </p:nvSpPr>
        <p:spPr>
          <a:xfrm>
            <a:off x="5868144" y="2420888"/>
            <a:ext cx="2952328" cy="1384995"/>
          </a:xfrm>
          <a:prstGeom prst="rect">
            <a:avLst/>
          </a:prstGeom>
          <a:noFill/>
        </p:spPr>
        <p:txBody>
          <a:bodyPr wrap="square" rtlCol="0">
            <a:spAutoFit/>
          </a:bodyPr>
          <a:lstStyle/>
          <a:p>
            <a:pPr>
              <a:buFont typeface="Wingdings" pitchFamily="2" charset="2"/>
              <a:buChar char="n"/>
            </a:pPr>
            <a:r>
              <a:rPr lang="en-US" altLang="ja-JP" sz="2800" dirty="0" smtClean="0"/>
              <a:t>OAA</a:t>
            </a:r>
          </a:p>
          <a:p>
            <a:pPr>
              <a:buFont typeface="Wingdings" pitchFamily="2" charset="2"/>
              <a:buChar char="n"/>
            </a:pPr>
            <a:r>
              <a:rPr lang="en-US" altLang="ja-JP" sz="2800" dirty="0" smtClean="0"/>
              <a:t>IOS in the car</a:t>
            </a:r>
          </a:p>
          <a:p>
            <a:endParaRPr kumimoji="1" lang="ja-JP" altLang="en-US" sz="2800" dirty="0"/>
          </a:p>
        </p:txBody>
      </p:sp>
      <p:sp>
        <p:nvSpPr>
          <p:cNvPr id="13" name="テキスト ボックス 12"/>
          <p:cNvSpPr txBox="1"/>
          <p:nvPr/>
        </p:nvSpPr>
        <p:spPr>
          <a:xfrm>
            <a:off x="1907704" y="4221088"/>
            <a:ext cx="5760640" cy="1384995"/>
          </a:xfrm>
          <a:prstGeom prst="rect">
            <a:avLst/>
          </a:prstGeom>
          <a:noFill/>
        </p:spPr>
        <p:txBody>
          <a:bodyPr wrap="square" rtlCol="0">
            <a:spAutoFit/>
          </a:bodyPr>
          <a:lstStyle/>
          <a:p>
            <a:r>
              <a:rPr lang="ja-JP" altLang="ja-JP" sz="2400" dirty="0" smtClean="0"/>
              <a:t>複雑な制御</a:t>
            </a:r>
            <a:r>
              <a:rPr lang="ja-JP" altLang="en-US" sz="2400" dirty="0" smtClean="0"/>
              <a:t>がバイワイヤ技術により</a:t>
            </a:r>
            <a:endParaRPr lang="en-US" altLang="ja-JP" sz="2400" dirty="0" smtClean="0"/>
          </a:p>
          <a:p>
            <a:r>
              <a:rPr lang="ja-JP" altLang="en-US" sz="2400" dirty="0" smtClean="0"/>
              <a:t>容易に自動車をコントロールできる．</a:t>
            </a:r>
          </a:p>
          <a:p>
            <a:endParaRPr kumimoji="1" lang="en-US" altLang="ja-JP" dirty="0" smtClean="0"/>
          </a:p>
          <a:p>
            <a:endParaRPr kumimoji="1" lang="en-US" altLang="ja-JP" dirty="0" smtClean="0"/>
          </a:p>
        </p:txBody>
      </p:sp>
      <p:sp>
        <p:nvSpPr>
          <p:cNvPr id="14" name="円/楕円 13"/>
          <p:cNvSpPr/>
          <p:nvPr/>
        </p:nvSpPr>
        <p:spPr>
          <a:xfrm>
            <a:off x="5436096" y="1700808"/>
            <a:ext cx="3456384" cy="244827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5868144" y="1628800"/>
            <a:ext cx="2736304" cy="400110"/>
          </a:xfrm>
          <a:prstGeom prst="rect">
            <a:avLst/>
          </a:prstGeom>
          <a:solidFill>
            <a:schemeClr val="bg1"/>
          </a:solidFill>
        </p:spPr>
        <p:txBody>
          <a:bodyPr wrap="square" rtlCol="0">
            <a:spAutoFit/>
          </a:bodyPr>
          <a:lstStyle/>
          <a:p>
            <a:pPr algn="ctr"/>
            <a:r>
              <a:rPr kumimoji="1" lang="ja-JP" altLang="en-US" sz="2000" dirty="0" smtClean="0"/>
              <a:t>各社自動車メーカー</a:t>
            </a:r>
            <a:endParaRPr kumimoji="1" lang="ja-JP" altLang="en-US" sz="2000" dirty="0"/>
          </a:p>
        </p:txBody>
      </p:sp>
      <p:sp>
        <p:nvSpPr>
          <p:cNvPr id="16" name="テキスト ボックス 15"/>
          <p:cNvSpPr txBox="1"/>
          <p:nvPr/>
        </p:nvSpPr>
        <p:spPr>
          <a:xfrm>
            <a:off x="1835696" y="5373216"/>
            <a:ext cx="6120680" cy="523220"/>
          </a:xfrm>
          <a:prstGeom prst="rect">
            <a:avLst/>
          </a:prstGeom>
          <a:noFill/>
        </p:spPr>
        <p:txBody>
          <a:bodyPr wrap="square" rtlCol="0">
            <a:spAutoFit/>
          </a:bodyPr>
          <a:lstStyle/>
          <a:p>
            <a:r>
              <a:rPr lang="en-US" altLang="ja-JP" sz="2800" dirty="0" smtClean="0">
                <a:solidFill>
                  <a:schemeClr val="bg1"/>
                </a:solidFill>
              </a:rPr>
              <a:t>2020</a:t>
            </a:r>
            <a:r>
              <a:rPr lang="ja-JP" altLang="en-US" sz="2800" dirty="0" smtClean="0">
                <a:solidFill>
                  <a:schemeClr val="bg1"/>
                </a:solidFill>
              </a:rPr>
              <a:t>年頃までに自動運転化を目指す．</a:t>
            </a:r>
            <a:endParaRPr kumimoji="1" lang="ja-JP" altLang="en-US" sz="2800" dirty="0">
              <a:solidFill>
                <a:schemeClr val="bg1"/>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正方形/長方形 17"/>
          <p:cNvSpPr/>
          <p:nvPr/>
        </p:nvSpPr>
        <p:spPr>
          <a:xfrm>
            <a:off x="1475656" y="4653136"/>
            <a:ext cx="6264696" cy="1440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左矢印 15"/>
          <p:cNvSpPr/>
          <p:nvPr/>
        </p:nvSpPr>
        <p:spPr>
          <a:xfrm>
            <a:off x="3419872" y="404664"/>
            <a:ext cx="4896544" cy="86409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角丸四角形 14"/>
          <p:cNvSpPr/>
          <p:nvPr/>
        </p:nvSpPr>
        <p:spPr>
          <a:xfrm>
            <a:off x="827584" y="404664"/>
            <a:ext cx="2232248" cy="8640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4067944" y="620688"/>
            <a:ext cx="4248472" cy="400110"/>
          </a:xfrm>
          <a:prstGeom prst="rect">
            <a:avLst/>
          </a:prstGeom>
          <a:noFill/>
        </p:spPr>
        <p:txBody>
          <a:bodyPr wrap="square" rtlCol="0">
            <a:spAutoFit/>
          </a:bodyPr>
          <a:lstStyle/>
          <a:p>
            <a:r>
              <a:rPr kumimoji="1" lang="ja-JP" altLang="en-US" sz="2000" dirty="0" smtClean="0">
                <a:solidFill>
                  <a:schemeClr val="bg1"/>
                </a:solidFill>
              </a:rPr>
              <a:t>運転支援技術は必要不可欠！</a:t>
            </a:r>
            <a:endParaRPr kumimoji="1" lang="ja-JP" altLang="en-US" sz="2000" dirty="0">
              <a:solidFill>
                <a:schemeClr val="bg1"/>
              </a:solidFill>
            </a:endParaRPr>
          </a:p>
        </p:txBody>
      </p:sp>
      <p:sp>
        <p:nvSpPr>
          <p:cNvPr id="5" name="テキスト ボックス 4"/>
          <p:cNvSpPr txBox="1"/>
          <p:nvPr/>
        </p:nvSpPr>
        <p:spPr>
          <a:xfrm>
            <a:off x="899592" y="548680"/>
            <a:ext cx="2088232" cy="523220"/>
          </a:xfrm>
          <a:prstGeom prst="rect">
            <a:avLst/>
          </a:prstGeom>
          <a:noFill/>
        </p:spPr>
        <p:txBody>
          <a:bodyPr wrap="square" rtlCol="0">
            <a:spAutoFit/>
          </a:bodyPr>
          <a:lstStyle/>
          <a:p>
            <a:pPr algn="ctr"/>
            <a:r>
              <a:rPr lang="ja-JP" altLang="en-US" sz="2800" dirty="0" smtClean="0">
                <a:solidFill>
                  <a:schemeClr val="bg1"/>
                </a:solidFill>
              </a:rPr>
              <a:t>自動運転化</a:t>
            </a:r>
            <a:endParaRPr kumimoji="1" lang="ja-JP" altLang="en-US" sz="2800" dirty="0">
              <a:solidFill>
                <a:schemeClr val="bg1"/>
              </a:solidFill>
            </a:endParaRPr>
          </a:p>
        </p:txBody>
      </p:sp>
      <p:sp>
        <p:nvSpPr>
          <p:cNvPr id="6" name="テキスト ボックス 5"/>
          <p:cNvSpPr txBox="1"/>
          <p:nvPr/>
        </p:nvSpPr>
        <p:spPr>
          <a:xfrm>
            <a:off x="1691680" y="1412776"/>
            <a:ext cx="7704856" cy="369332"/>
          </a:xfrm>
          <a:prstGeom prst="rect">
            <a:avLst/>
          </a:prstGeom>
          <a:noFill/>
        </p:spPr>
        <p:txBody>
          <a:bodyPr wrap="square" rtlCol="0">
            <a:spAutoFit/>
          </a:bodyPr>
          <a:lstStyle/>
          <a:p>
            <a:r>
              <a:rPr kumimoji="1" lang="ja-JP" altLang="en-US" dirty="0" smtClean="0"/>
              <a:t>既存の運転支援技術を基に</a:t>
            </a:r>
            <a:r>
              <a:rPr lang="ja-JP" altLang="ja-JP" dirty="0" smtClean="0"/>
              <a:t>自動運転モデルを制作</a:t>
            </a:r>
            <a:r>
              <a:rPr lang="ja-JP" altLang="en-US" dirty="0" smtClean="0"/>
              <a:t>している．</a:t>
            </a:r>
            <a:endParaRPr kumimoji="1" lang="ja-JP" altLang="en-US" dirty="0"/>
          </a:p>
        </p:txBody>
      </p:sp>
      <p:sp>
        <p:nvSpPr>
          <p:cNvPr id="10" name="テキスト ボックス 9"/>
          <p:cNvSpPr txBox="1"/>
          <p:nvPr/>
        </p:nvSpPr>
        <p:spPr>
          <a:xfrm>
            <a:off x="1115616" y="2348880"/>
            <a:ext cx="7128792" cy="984885"/>
          </a:xfrm>
          <a:prstGeom prst="rect">
            <a:avLst/>
          </a:prstGeom>
          <a:noFill/>
        </p:spPr>
        <p:txBody>
          <a:bodyPr wrap="square" rtlCol="0">
            <a:spAutoFit/>
          </a:bodyPr>
          <a:lstStyle/>
          <a:p>
            <a:r>
              <a:rPr lang="ja-JP" altLang="en-US" sz="2000" dirty="0" smtClean="0"/>
              <a:t>運転支援技術とは？</a:t>
            </a:r>
          </a:p>
          <a:p>
            <a:r>
              <a:rPr lang="ja-JP" altLang="en-US" sz="2000" dirty="0" smtClean="0"/>
              <a:t>運転者に対して，自動車から</a:t>
            </a:r>
            <a:r>
              <a:rPr lang="ja-JP" altLang="en-US" sz="2000" dirty="0" smtClean="0">
                <a:solidFill>
                  <a:srgbClr val="FF0000"/>
                </a:solidFill>
              </a:rPr>
              <a:t>警告</a:t>
            </a:r>
            <a:r>
              <a:rPr lang="ja-JP" altLang="en-US" sz="2000" dirty="0" smtClean="0"/>
              <a:t>や</a:t>
            </a:r>
            <a:r>
              <a:rPr lang="ja-JP" altLang="en-US" sz="2000" dirty="0" smtClean="0">
                <a:solidFill>
                  <a:srgbClr val="FF0000"/>
                </a:solidFill>
              </a:rPr>
              <a:t>操作の補助</a:t>
            </a:r>
            <a:r>
              <a:rPr lang="ja-JP" altLang="en-US" sz="2000" dirty="0" smtClean="0"/>
              <a:t>をしてくれるもの．</a:t>
            </a:r>
            <a:endParaRPr lang="en-US" altLang="ja-JP" sz="2000" dirty="0" smtClean="0"/>
          </a:p>
          <a:p>
            <a:endParaRPr kumimoji="1" lang="ja-JP" altLang="en-US" dirty="0"/>
          </a:p>
        </p:txBody>
      </p:sp>
      <p:sp>
        <p:nvSpPr>
          <p:cNvPr id="11" name="テキスト ボックス 10"/>
          <p:cNvSpPr txBox="1"/>
          <p:nvPr/>
        </p:nvSpPr>
        <p:spPr>
          <a:xfrm>
            <a:off x="1691680" y="3501008"/>
            <a:ext cx="5904656" cy="1323439"/>
          </a:xfrm>
          <a:prstGeom prst="rect">
            <a:avLst/>
          </a:prstGeom>
          <a:noFill/>
        </p:spPr>
        <p:txBody>
          <a:bodyPr wrap="square" rtlCol="0">
            <a:spAutoFit/>
          </a:bodyPr>
          <a:lstStyle/>
          <a:p>
            <a:pPr marL="109728" indent="0">
              <a:buNone/>
            </a:pPr>
            <a:r>
              <a:rPr lang="ja-JP" altLang="en-US" sz="2000" dirty="0" smtClean="0"/>
              <a:t>運転支援技術は大きく</a:t>
            </a:r>
            <a:r>
              <a:rPr lang="en-US" altLang="ja-JP" sz="2000" dirty="0" smtClean="0"/>
              <a:t>2</a:t>
            </a:r>
            <a:r>
              <a:rPr lang="ja-JP" altLang="en-US" sz="2000" dirty="0" smtClean="0"/>
              <a:t>つある</a:t>
            </a:r>
            <a:r>
              <a:rPr lang="en-US" altLang="ja-JP" sz="2000" dirty="0" smtClean="0"/>
              <a:t>.</a:t>
            </a:r>
            <a:endParaRPr lang="ja-JP" altLang="en-US" sz="2000" dirty="0" smtClean="0"/>
          </a:p>
          <a:p>
            <a:pPr marL="109728" indent="0">
              <a:buNone/>
            </a:pPr>
            <a:r>
              <a:rPr lang="ja-JP" altLang="en-US" sz="2000" dirty="0" smtClean="0"/>
              <a:t>①運転支援システム．</a:t>
            </a:r>
            <a:endParaRPr lang="en-US" altLang="ja-JP" sz="2000" dirty="0" smtClean="0"/>
          </a:p>
          <a:p>
            <a:pPr marL="109728" indent="0">
              <a:buNone/>
            </a:pPr>
            <a:r>
              <a:rPr lang="ja-JP" altLang="en-US" sz="2000" dirty="0" smtClean="0"/>
              <a:t>②コミュニケーション支援システム．</a:t>
            </a:r>
            <a:endParaRPr lang="en-US" altLang="ja-JP" sz="2000" dirty="0" smtClean="0"/>
          </a:p>
          <a:p>
            <a:endParaRPr kumimoji="1" lang="ja-JP" altLang="en-US" sz="2000" dirty="0"/>
          </a:p>
        </p:txBody>
      </p:sp>
      <p:sp>
        <p:nvSpPr>
          <p:cNvPr id="14" name="角丸四角形 13"/>
          <p:cNvSpPr/>
          <p:nvPr/>
        </p:nvSpPr>
        <p:spPr>
          <a:xfrm>
            <a:off x="971600" y="2204864"/>
            <a:ext cx="7128792" cy="108012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p:cNvSpPr txBox="1"/>
          <p:nvPr/>
        </p:nvSpPr>
        <p:spPr>
          <a:xfrm>
            <a:off x="1547664" y="4869160"/>
            <a:ext cx="6192688" cy="1231106"/>
          </a:xfrm>
          <a:prstGeom prst="rect">
            <a:avLst/>
          </a:prstGeom>
          <a:noFill/>
        </p:spPr>
        <p:txBody>
          <a:bodyPr wrap="square" rtlCol="0">
            <a:spAutoFit/>
          </a:bodyPr>
          <a:lstStyle/>
          <a:p>
            <a:pPr algn="ctr"/>
            <a:r>
              <a:rPr lang="ja-JP" altLang="en-US" sz="2800" dirty="0" smtClean="0">
                <a:solidFill>
                  <a:schemeClr val="bg1"/>
                </a:solidFill>
              </a:rPr>
              <a:t>これら２つの運転支援技術を搭載した</a:t>
            </a:r>
            <a:endParaRPr lang="en-US" altLang="ja-JP" sz="2800" dirty="0" smtClean="0">
              <a:solidFill>
                <a:schemeClr val="bg1"/>
              </a:solidFill>
            </a:endParaRPr>
          </a:p>
          <a:p>
            <a:pPr algn="ctr"/>
            <a:r>
              <a:rPr lang="ja-JP" altLang="en-US" sz="2800" dirty="0" smtClean="0">
                <a:solidFill>
                  <a:schemeClr val="bg1"/>
                </a:solidFill>
              </a:rPr>
              <a:t>自動車が増えている．</a:t>
            </a:r>
            <a:endParaRPr lang="en-US" altLang="ja-JP" sz="2800" dirty="0" smtClean="0">
              <a:solidFill>
                <a:schemeClr val="bg1"/>
              </a:solidFill>
            </a:endParaRPr>
          </a:p>
          <a:p>
            <a:endParaRPr kumimoji="1" lang="ja-JP" altLang="en-US" dirty="0"/>
          </a:p>
        </p:txBody>
      </p:sp>
    </p:spTree>
    <p:extLst>
      <p:ext uri="{BB962C8B-B14F-4D97-AF65-F5344CB8AC3E}">
        <p14:creationId xmlns:p14="http://schemas.microsoft.com/office/powerpoint/2010/main" val="32301764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 1"/>
          <p:cNvSpPr>
            <a:spLocks noGrp="1"/>
          </p:cNvSpPr>
          <p:nvPr>
            <p:ph idx="1"/>
          </p:nvPr>
        </p:nvSpPr>
        <p:spPr>
          <a:xfrm>
            <a:off x="179512" y="908720"/>
            <a:ext cx="4320480" cy="1728191"/>
          </a:xfrm>
        </p:spPr>
        <p:txBody>
          <a:bodyPr>
            <a:normAutofit lnSpcReduction="10000"/>
          </a:bodyPr>
          <a:lstStyle/>
          <a:p>
            <a:pPr>
              <a:buNone/>
            </a:pPr>
            <a:r>
              <a:rPr kumimoji="1" lang="ja-JP" altLang="en-US" sz="2800" dirty="0" smtClean="0"/>
              <a:t>運転支援システム</a:t>
            </a:r>
            <a:endParaRPr kumimoji="1" lang="en-US" altLang="ja-JP" sz="2800" dirty="0" smtClean="0"/>
          </a:p>
          <a:p>
            <a:pPr>
              <a:buNone/>
            </a:pPr>
            <a:r>
              <a:rPr lang="ja-JP" altLang="en-US" sz="2400" dirty="0" smtClean="0"/>
              <a:t>・</a:t>
            </a:r>
            <a:r>
              <a:rPr lang="en-US" altLang="ja-JP" sz="2400" dirty="0" smtClean="0"/>
              <a:t>ACC.</a:t>
            </a:r>
          </a:p>
          <a:p>
            <a:pPr>
              <a:buNone/>
            </a:pPr>
            <a:r>
              <a:rPr lang="ja-JP" altLang="en-US" sz="2400" dirty="0" smtClean="0"/>
              <a:t>・衝突被害軽減ブレーキ</a:t>
            </a:r>
            <a:r>
              <a:rPr lang="en-US" altLang="ja-JP" sz="2400" dirty="0" smtClean="0"/>
              <a:t>.</a:t>
            </a:r>
          </a:p>
          <a:p>
            <a:pPr>
              <a:buNone/>
            </a:pPr>
            <a:r>
              <a:rPr lang="ja-JP" altLang="en-US" sz="2400" dirty="0" smtClean="0"/>
              <a:t>・レーンキープアシスト</a:t>
            </a:r>
            <a:r>
              <a:rPr lang="en-US" altLang="ja-JP" sz="2400" dirty="0" smtClean="0"/>
              <a:t>.</a:t>
            </a:r>
            <a:endParaRPr lang="ja-JP" altLang="en-US" sz="2400" dirty="0" smtClean="0"/>
          </a:p>
          <a:p>
            <a:pPr>
              <a:buNone/>
            </a:pPr>
            <a:endParaRPr kumimoji="1" lang="ja-JP" altLang="en-US" dirty="0"/>
          </a:p>
        </p:txBody>
      </p:sp>
      <p:sp>
        <p:nvSpPr>
          <p:cNvPr id="5" name="テキスト ボックス 4"/>
          <p:cNvSpPr txBox="1"/>
          <p:nvPr/>
        </p:nvSpPr>
        <p:spPr>
          <a:xfrm>
            <a:off x="251520" y="3356992"/>
            <a:ext cx="4968552" cy="4001095"/>
          </a:xfrm>
          <a:prstGeom prst="rect">
            <a:avLst/>
          </a:prstGeom>
          <a:noFill/>
        </p:spPr>
        <p:txBody>
          <a:bodyPr wrap="square" rtlCol="0">
            <a:spAutoFit/>
          </a:bodyPr>
          <a:lstStyle/>
          <a:p>
            <a:r>
              <a:rPr lang="ja-JP" altLang="en-US" sz="2800" dirty="0" smtClean="0"/>
              <a:t>コミュニケーション支援システム</a:t>
            </a:r>
            <a:endParaRPr lang="en-US" altLang="ja-JP" sz="2800" dirty="0" smtClean="0"/>
          </a:p>
          <a:p>
            <a:pPr marL="109728" indent="0">
              <a:buNone/>
            </a:pPr>
            <a:r>
              <a:rPr lang="ja-JP" altLang="en-US" sz="2800" dirty="0" smtClean="0"/>
              <a:t>カーナビゲーション</a:t>
            </a:r>
            <a:endParaRPr lang="en-US" altLang="ja-JP" sz="2800" dirty="0" smtClean="0"/>
          </a:p>
          <a:p>
            <a:pPr marL="109728" indent="0">
              <a:buNone/>
            </a:pPr>
            <a:r>
              <a:rPr lang="ja-JP" altLang="en-US" sz="2400" dirty="0" smtClean="0"/>
              <a:t>・</a:t>
            </a:r>
            <a:r>
              <a:rPr lang="en-US" altLang="ja-JP" sz="2400" dirty="0" smtClean="0"/>
              <a:t> Bluetooth</a:t>
            </a:r>
            <a:r>
              <a:rPr lang="ja-JP" altLang="en-US" sz="2400" dirty="0" smtClean="0"/>
              <a:t>ハンズフリー通話．</a:t>
            </a:r>
            <a:endParaRPr lang="en-US" altLang="ja-JP" sz="2400" dirty="0" smtClean="0"/>
          </a:p>
          <a:p>
            <a:pPr marL="109728" indent="0">
              <a:buNone/>
            </a:pPr>
            <a:r>
              <a:rPr lang="ja-JP" altLang="en-US" sz="2400" dirty="0" smtClean="0"/>
              <a:t>・スマートフォンとの連携機能．</a:t>
            </a:r>
            <a:endParaRPr lang="en-US" altLang="ja-JP" sz="2400" dirty="0" smtClean="0"/>
          </a:p>
          <a:p>
            <a:pPr marL="109728" indent="0">
              <a:buNone/>
            </a:pPr>
            <a:r>
              <a:rPr lang="ja-JP" altLang="en-US" sz="2400" dirty="0" smtClean="0"/>
              <a:t>・フリーワード音声検索</a:t>
            </a:r>
            <a:endParaRPr lang="en-US" altLang="ja-JP" sz="2400" dirty="0" smtClean="0"/>
          </a:p>
          <a:p>
            <a:endParaRPr lang="en-US" altLang="ja-JP" dirty="0" smtClean="0"/>
          </a:p>
          <a:p>
            <a:endParaRPr kumimoji="1" lang="en-US" altLang="ja-JP" dirty="0" smtClean="0"/>
          </a:p>
          <a:p>
            <a:endParaRPr lang="en-US" altLang="ja-JP" dirty="0" smtClean="0"/>
          </a:p>
          <a:p>
            <a:endParaRPr kumimoji="1" lang="en-US" altLang="ja-JP" dirty="0" smtClean="0"/>
          </a:p>
          <a:p>
            <a:endParaRPr lang="en-US" altLang="ja-JP" dirty="0" smtClean="0"/>
          </a:p>
          <a:p>
            <a:endParaRPr kumimoji="1" lang="en-US" altLang="ja-JP" dirty="0" smtClean="0"/>
          </a:p>
          <a:p>
            <a:endParaRPr kumimoji="1" lang="ja-JP" altLang="en-US" dirty="0"/>
          </a:p>
        </p:txBody>
      </p:sp>
      <p:sp>
        <p:nvSpPr>
          <p:cNvPr id="6" name="角丸四角形 5"/>
          <p:cNvSpPr/>
          <p:nvPr/>
        </p:nvSpPr>
        <p:spPr>
          <a:xfrm>
            <a:off x="251520" y="1340768"/>
            <a:ext cx="3672408" cy="115212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p:cNvSpPr/>
          <p:nvPr/>
        </p:nvSpPr>
        <p:spPr>
          <a:xfrm>
            <a:off x="251520" y="3861048"/>
            <a:ext cx="4248472" cy="165618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9" name="図 8" descr="http://www.subaru.jp/eyesight/function/img/img_0_0.jpg"/>
          <p:cNvPicPr/>
          <p:nvPr/>
        </p:nvPicPr>
        <p:blipFill>
          <a:blip r:embed="rId3" cstate="print"/>
          <a:srcRect/>
          <a:stretch>
            <a:fillRect/>
          </a:stretch>
        </p:blipFill>
        <p:spPr bwMode="auto">
          <a:xfrm>
            <a:off x="6660232" y="980728"/>
            <a:ext cx="2352010" cy="1690577"/>
          </a:xfrm>
          <a:prstGeom prst="rect">
            <a:avLst/>
          </a:prstGeom>
          <a:noFill/>
          <a:ln w="9525">
            <a:noFill/>
            <a:miter lim="800000"/>
            <a:headEnd/>
            <a:tailEnd/>
          </a:ln>
        </p:spPr>
      </p:pic>
      <p:pic>
        <p:nvPicPr>
          <p:cNvPr id="10" name="図 9" descr="http://www.subaru.jp/eyesight/function/img/img_1_0.jpg"/>
          <p:cNvPicPr/>
          <p:nvPr/>
        </p:nvPicPr>
        <p:blipFill>
          <a:blip r:embed="rId4" cstate="print"/>
          <a:srcRect/>
          <a:stretch>
            <a:fillRect/>
          </a:stretch>
        </p:blipFill>
        <p:spPr bwMode="auto">
          <a:xfrm>
            <a:off x="4067944" y="980728"/>
            <a:ext cx="2624647" cy="1658679"/>
          </a:xfrm>
          <a:prstGeom prst="rect">
            <a:avLst/>
          </a:prstGeom>
          <a:noFill/>
          <a:ln w="9525">
            <a:noFill/>
            <a:miter lim="800000"/>
            <a:headEnd/>
            <a:tailEnd/>
          </a:ln>
        </p:spPr>
      </p:pic>
      <p:sp>
        <p:nvSpPr>
          <p:cNvPr id="11" name="テキスト ボックス 10"/>
          <p:cNvSpPr txBox="1"/>
          <p:nvPr/>
        </p:nvSpPr>
        <p:spPr>
          <a:xfrm>
            <a:off x="4572000" y="2708920"/>
            <a:ext cx="3564904" cy="576063"/>
          </a:xfrm>
          <a:prstGeom prst="rect">
            <a:avLst/>
          </a:prstGeom>
          <a:noFill/>
        </p:spPr>
        <p:txBody>
          <a:bodyPr wrap="square" rtlCol="0">
            <a:spAutoFit/>
          </a:bodyPr>
          <a:lstStyle/>
          <a:p>
            <a:r>
              <a:rPr lang="ja-JP" altLang="en-US" sz="1050" dirty="0" smtClean="0"/>
              <a:t>スバル</a:t>
            </a:r>
            <a:r>
              <a:rPr lang="en-US" altLang="ja-JP" sz="1050" dirty="0" smtClean="0"/>
              <a:t>-</a:t>
            </a:r>
            <a:r>
              <a:rPr lang="ja-JP" altLang="en-US" sz="1050" dirty="0" smtClean="0"/>
              <a:t>アイサイト　</a:t>
            </a:r>
            <a:r>
              <a:rPr lang="en-US" altLang="ja-JP" sz="1050" dirty="0" smtClean="0"/>
              <a:t>[</a:t>
            </a:r>
            <a:r>
              <a:rPr lang="ja-JP" altLang="en-US" sz="1050" dirty="0" smtClean="0"/>
              <a:t>出典</a:t>
            </a:r>
            <a:r>
              <a:rPr lang="en-US" altLang="ja-JP" sz="1050" dirty="0" smtClean="0"/>
              <a:t>]“</a:t>
            </a:r>
            <a:r>
              <a:rPr lang="ja-JP" altLang="en-US" sz="1050" dirty="0" smtClean="0"/>
              <a:t>アイサイト”</a:t>
            </a:r>
            <a:r>
              <a:rPr lang="en-US" altLang="ja-JP" sz="1050" dirty="0" smtClean="0"/>
              <a:t>. </a:t>
            </a:r>
          </a:p>
          <a:p>
            <a:r>
              <a:rPr lang="ja-JP" altLang="en-US" sz="1050" dirty="0" smtClean="0"/>
              <a:t>スバル</a:t>
            </a:r>
            <a:r>
              <a:rPr lang="en-US" altLang="ja-JP" sz="1050" dirty="0" smtClean="0"/>
              <a:t>. http://www.subaru.jp/eyesight/digest/ /</a:t>
            </a:r>
          </a:p>
          <a:p>
            <a:endParaRPr kumimoji="1" lang="ja-JP" altLang="en-US" sz="1050" dirty="0"/>
          </a:p>
        </p:txBody>
      </p:sp>
      <p:sp>
        <p:nvSpPr>
          <p:cNvPr id="13" name="テキスト ボックス 12"/>
          <p:cNvSpPr txBox="1"/>
          <p:nvPr/>
        </p:nvSpPr>
        <p:spPr>
          <a:xfrm>
            <a:off x="5220072" y="5661248"/>
            <a:ext cx="3779912" cy="415498"/>
          </a:xfrm>
          <a:prstGeom prst="rect">
            <a:avLst/>
          </a:prstGeom>
          <a:noFill/>
        </p:spPr>
        <p:txBody>
          <a:bodyPr wrap="square" rtlCol="0">
            <a:spAutoFit/>
          </a:bodyPr>
          <a:lstStyle/>
          <a:p>
            <a:r>
              <a:rPr lang="en-US" altLang="ja-JP" sz="1050" dirty="0" err="1" smtClean="0"/>
              <a:t>Linkwith</a:t>
            </a:r>
            <a:r>
              <a:rPr lang="ja-JP" altLang="en-US" sz="1050" dirty="0" smtClean="0"/>
              <a:t>モード　</a:t>
            </a:r>
            <a:r>
              <a:rPr lang="en-US" altLang="ja-JP" sz="1050" dirty="0" smtClean="0"/>
              <a:t>[</a:t>
            </a:r>
            <a:r>
              <a:rPr lang="ja-JP" altLang="en-US" sz="1050" dirty="0" smtClean="0"/>
              <a:t>出典</a:t>
            </a:r>
            <a:r>
              <a:rPr lang="en-US" altLang="ja-JP" sz="1050" dirty="0" smtClean="0"/>
              <a:t>] “</a:t>
            </a:r>
            <a:r>
              <a:rPr lang="ja-JP" altLang="en-US" sz="1050" dirty="0" smtClean="0"/>
              <a:t>サイバーナビ”</a:t>
            </a:r>
            <a:r>
              <a:rPr lang="en-US" altLang="ja-JP" sz="1050" dirty="0" smtClean="0"/>
              <a:t>. Pioneer.  http://pioneer.jp/carrozzeria/cybernavi/</a:t>
            </a:r>
            <a:endParaRPr kumimoji="1" lang="ja-JP" altLang="en-US" sz="1050" dirty="0"/>
          </a:p>
        </p:txBody>
      </p:sp>
      <p:pic>
        <p:nvPicPr>
          <p:cNvPr id="14" name="図 13" descr="20130604arhud1.jpg"/>
          <p:cNvPicPr/>
          <p:nvPr/>
        </p:nvPicPr>
        <p:blipFill>
          <a:blip r:embed="rId5" cstate="print"/>
          <a:srcRect/>
          <a:stretch>
            <a:fillRect/>
          </a:stretch>
        </p:blipFill>
        <p:spPr bwMode="auto">
          <a:xfrm>
            <a:off x="5076056" y="4005064"/>
            <a:ext cx="3323221" cy="152045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角丸四角形 17"/>
          <p:cNvSpPr/>
          <p:nvPr/>
        </p:nvSpPr>
        <p:spPr>
          <a:xfrm>
            <a:off x="755576" y="1268760"/>
            <a:ext cx="7776864" cy="7200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コンテンツ プレースホルダー 1"/>
          <p:cNvSpPr>
            <a:spLocks noGrp="1"/>
          </p:cNvSpPr>
          <p:nvPr>
            <p:ph idx="1"/>
          </p:nvPr>
        </p:nvSpPr>
        <p:spPr>
          <a:xfrm>
            <a:off x="827584" y="1412776"/>
            <a:ext cx="7560840" cy="648072"/>
          </a:xfrm>
        </p:spPr>
        <p:txBody>
          <a:bodyPr>
            <a:normAutofit/>
          </a:bodyPr>
          <a:lstStyle/>
          <a:p>
            <a:pPr marL="109728" indent="0" algn="ctr">
              <a:buNone/>
            </a:pPr>
            <a:r>
              <a:rPr lang="ja-JP" altLang="en-US" dirty="0" smtClean="0">
                <a:solidFill>
                  <a:schemeClr val="bg1"/>
                </a:solidFill>
              </a:rPr>
              <a:t>運転支援技術</a:t>
            </a:r>
            <a:r>
              <a:rPr lang="ja-JP" altLang="en-US" dirty="0">
                <a:solidFill>
                  <a:schemeClr val="bg1"/>
                </a:solidFill>
              </a:rPr>
              <a:t>の発展は</a:t>
            </a:r>
            <a:r>
              <a:rPr lang="ja-JP" altLang="en-US" dirty="0" smtClean="0">
                <a:solidFill>
                  <a:schemeClr val="bg1"/>
                </a:solidFill>
              </a:rPr>
              <a:t>めざましい．</a:t>
            </a:r>
            <a:endParaRPr lang="en-US" altLang="ja-JP" dirty="0" smtClean="0">
              <a:solidFill>
                <a:schemeClr val="bg1"/>
              </a:solidFill>
            </a:endParaRPr>
          </a:p>
        </p:txBody>
      </p:sp>
      <p:sp>
        <p:nvSpPr>
          <p:cNvPr id="3" name="タイトル 2"/>
          <p:cNvSpPr>
            <a:spLocks noGrp="1"/>
          </p:cNvSpPr>
          <p:nvPr>
            <p:ph type="title"/>
          </p:nvPr>
        </p:nvSpPr>
        <p:spPr/>
        <p:txBody>
          <a:bodyPr/>
          <a:lstStyle/>
          <a:p>
            <a:r>
              <a:rPr kumimoji="1" lang="en-US" altLang="ja-JP" dirty="0" smtClean="0"/>
              <a:t>2</a:t>
            </a:r>
            <a:r>
              <a:rPr kumimoji="1" lang="ja-JP" altLang="en-US" dirty="0" err="1" smtClean="0"/>
              <a:t>．</a:t>
            </a:r>
            <a:r>
              <a:rPr kumimoji="1" lang="ja-JP" altLang="en-US" dirty="0" smtClean="0"/>
              <a:t>運転支援システムの課題</a:t>
            </a:r>
            <a:endParaRPr kumimoji="1" lang="ja-JP" altLang="en-US" dirty="0"/>
          </a:p>
        </p:txBody>
      </p:sp>
      <p:sp>
        <p:nvSpPr>
          <p:cNvPr id="11" name="テキスト ボックス 10"/>
          <p:cNvSpPr txBox="1"/>
          <p:nvPr/>
        </p:nvSpPr>
        <p:spPr>
          <a:xfrm>
            <a:off x="2915816" y="2420888"/>
            <a:ext cx="6480720" cy="1384995"/>
          </a:xfrm>
          <a:prstGeom prst="rect">
            <a:avLst/>
          </a:prstGeom>
          <a:noFill/>
        </p:spPr>
        <p:txBody>
          <a:bodyPr wrap="square" rtlCol="0">
            <a:spAutoFit/>
          </a:bodyPr>
          <a:lstStyle/>
          <a:p>
            <a:r>
              <a:rPr lang="ja-JP" altLang="en-US" sz="2800" dirty="0" smtClean="0"/>
              <a:t>支援技術を採用している</a:t>
            </a:r>
            <a:endParaRPr lang="en-US" altLang="ja-JP" sz="2800" dirty="0" smtClean="0"/>
          </a:p>
          <a:p>
            <a:r>
              <a:rPr lang="ja-JP" altLang="en-US" sz="2800" dirty="0" smtClean="0"/>
              <a:t>メーカーの</a:t>
            </a:r>
            <a:r>
              <a:rPr lang="ja-JP" altLang="en-US" sz="2800" dirty="0" smtClean="0">
                <a:solidFill>
                  <a:srgbClr val="FF0000"/>
                </a:solidFill>
              </a:rPr>
              <a:t>新車を購入</a:t>
            </a:r>
            <a:r>
              <a:rPr lang="ja-JP" altLang="en-US" sz="2800" dirty="0" smtClean="0"/>
              <a:t>するしかならない．</a:t>
            </a:r>
          </a:p>
          <a:p>
            <a:endParaRPr kumimoji="1" lang="ja-JP" altLang="en-US" sz="2800" dirty="0"/>
          </a:p>
        </p:txBody>
      </p:sp>
      <p:sp>
        <p:nvSpPr>
          <p:cNvPr id="12" name="右矢印 11"/>
          <p:cNvSpPr/>
          <p:nvPr/>
        </p:nvSpPr>
        <p:spPr>
          <a:xfrm>
            <a:off x="395536" y="2204864"/>
            <a:ext cx="2376264" cy="1512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251520" y="3933056"/>
            <a:ext cx="8712968" cy="523220"/>
          </a:xfrm>
          <a:prstGeom prst="rect">
            <a:avLst/>
          </a:prstGeom>
          <a:noFill/>
        </p:spPr>
        <p:txBody>
          <a:bodyPr wrap="square" rtlCol="0">
            <a:spAutoFit/>
          </a:bodyPr>
          <a:lstStyle/>
          <a:p>
            <a:r>
              <a:rPr kumimoji="1" lang="ja-JP" altLang="en-US" sz="2800" dirty="0" smtClean="0"/>
              <a:t>一方で，運転支援技術に応用できる</a:t>
            </a:r>
            <a:r>
              <a:rPr kumimoji="1" lang="ja-JP" altLang="en-US" sz="2800" dirty="0" smtClean="0">
                <a:solidFill>
                  <a:srgbClr val="FF0000"/>
                </a:solidFill>
              </a:rPr>
              <a:t>無料サービス</a:t>
            </a:r>
            <a:r>
              <a:rPr kumimoji="1" lang="ja-JP" altLang="en-US" sz="2800" dirty="0" smtClean="0"/>
              <a:t>の充実．</a:t>
            </a:r>
            <a:endParaRPr kumimoji="1" lang="ja-JP" altLang="en-US" sz="2800" dirty="0"/>
          </a:p>
        </p:txBody>
      </p:sp>
      <p:sp>
        <p:nvSpPr>
          <p:cNvPr id="14" name="テキスト ボックス 13"/>
          <p:cNvSpPr txBox="1"/>
          <p:nvPr/>
        </p:nvSpPr>
        <p:spPr>
          <a:xfrm>
            <a:off x="2123728" y="4437112"/>
            <a:ext cx="5760640" cy="1261884"/>
          </a:xfrm>
          <a:prstGeom prst="rect">
            <a:avLst/>
          </a:prstGeom>
          <a:noFill/>
        </p:spPr>
        <p:txBody>
          <a:bodyPr wrap="square" rtlCol="0">
            <a:spAutoFit/>
          </a:bodyPr>
          <a:lstStyle/>
          <a:p>
            <a:pPr>
              <a:buFont typeface="Wingdings" pitchFamily="2" charset="2"/>
              <a:buChar char="Ø"/>
            </a:pPr>
            <a:r>
              <a:rPr kumimoji="1" lang="ja-JP" altLang="en-US" sz="2000" dirty="0" smtClean="0"/>
              <a:t>カーナビゲーションの代わりとなる</a:t>
            </a:r>
            <a:r>
              <a:rPr kumimoji="1" lang="en-US" altLang="ja-JP" sz="2000" dirty="0" smtClean="0"/>
              <a:t>Google</a:t>
            </a:r>
            <a:r>
              <a:rPr lang="ja-JP" altLang="en-US" sz="2000" dirty="0" smtClean="0"/>
              <a:t> </a:t>
            </a:r>
            <a:r>
              <a:rPr lang="en-US" altLang="ja-JP" sz="2000" dirty="0" smtClean="0"/>
              <a:t>Maps</a:t>
            </a:r>
          </a:p>
          <a:p>
            <a:pPr>
              <a:buFont typeface="Wingdings" pitchFamily="2" charset="2"/>
              <a:buChar char="Ø"/>
            </a:pPr>
            <a:r>
              <a:rPr lang="en-US" altLang="ja-JP" sz="2000" dirty="0" smtClean="0"/>
              <a:t>Twitter</a:t>
            </a:r>
            <a:r>
              <a:rPr lang="ja-JP" altLang="en-US" sz="2000" dirty="0" smtClean="0"/>
              <a:t>の位置情報付</a:t>
            </a:r>
            <a:r>
              <a:rPr lang="ja-JP" altLang="en-US" sz="2000" dirty="0" smtClean="0"/>
              <a:t>の</a:t>
            </a:r>
            <a:r>
              <a:rPr lang="ja-JP" altLang="en-US" sz="2000" dirty="0"/>
              <a:t>ツイート</a:t>
            </a:r>
            <a:r>
              <a:rPr lang="ja-JP" altLang="en-US" sz="2000" dirty="0" smtClean="0"/>
              <a:t>の</a:t>
            </a:r>
            <a:r>
              <a:rPr lang="ja-JP" altLang="en-US" sz="2000" dirty="0" smtClean="0"/>
              <a:t>増加</a:t>
            </a:r>
          </a:p>
          <a:p>
            <a:pPr>
              <a:buFont typeface="Wingdings" pitchFamily="2" charset="2"/>
              <a:buChar char="Ø"/>
            </a:pPr>
            <a:endParaRPr lang="en-US" altLang="ja-JP" dirty="0" smtClean="0"/>
          </a:p>
          <a:p>
            <a:pPr>
              <a:buFont typeface="Wingdings" pitchFamily="2" charset="2"/>
              <a:buChar char="Ø"/>
            </a:pPr>
            <a:endParaRPr kumimoji="1" lang="ja-JP" altLang="en-US" dirty="0"/>
          </a:p>
        </p:txBody>
      </p:sp>
      <p:sp>
        <p:nvSpPr>
          <p:cNvPr id="15" name="テキスト ボックス 14"/>
          <p:cNvSpPr txBox="1"/>
          <p:nvPr/>
        </p:nvSpPr>
        <p:spPr>
          <a:xfrm>
            <a:off x="2411760" y="5345053"/>
            <a:ext cx="6300700" cy="707886"/>
          </a:xfrm>
          <a:prstGeom prst="rect">
            <a:avLst/>
          </a:prstGeom>
          <a:noFill/>
        </p:spPr>
        <p:txBody>
          <a:bodyPr wrap="square" rtlCol="0">
            <a:spAutoFit/>
          </a:bodyPr>
          <a:lstStyle/>
          <a:p>
            <a:r>
              <a:rPr lang="ja-JP" altLang="en-US" sz="2000" dirty="0"/>
              <a:t>スマートフォンの急激な利用者増加に</a:t>
            </a:r>
            <a:r>
              <a:rPr lang="ja-JP" altLang="en-US" sz="2000" dirty="0" smtClean="0"/>
              <a:t>伴い</a:t>
            </a:r>
            <a:endParaRPr lang="en-US" altLang="ja-JP" sz="2000" dirty="0" smtClean="0"/>
          </a:p>
          <a:p>
            <a:r>
              <a:rPr lang="ja-JP" altLang="en-US" sz="2000" dirty="0" smtClean="0"/>
              <a:t>安易</a:t>
            </a:r>
            <a:r>
              <a:rPr lang="ja-JP" altLang="en-US" sz="2000" dirty="0"/>
              <a:t>に位置情報付き</a:t>
            </a:r>
            <a:r>
              <a:rPr lang="ja-JP" altLang="en-US" sz="2000" dirty="0" smtClean="0"/>
              <a:t>ツイートの投稿が可能に</a:t>
            </a:r>
            <a:endParaRPr kumimoji="1" lang="ja-JP" altLang="en-US" sz="2000" dirty="0"/>
          </a:p>
        </p:txBody>
      </p:sp>
      <p:sp>
        <p:nvSpPr>
          <p:cNvPr id="16" name="テキスト ボックス 15"/>
          <p:cNvSpPr txBox="1"/>
          <p:nvPr/>
        </p:nvSpPr>
        <p:spPr>
          <a:xfrm>
            <a:off x="611560" y="2636912"/>
            <a:ext cx="1120835" cy="523220"/>
          </a:xfrm>
          <a:prstGeom prst="rect">
            <a:avLst/>
          </a:prstGeom>
          <a:noFill/>
        </p:spPr>
        <p:txBody>
          <a:bodyPr wrap="square" rtlCol="0">
            <a:spAutoFit/>
          </a:bodyPr>
          <a:lstStyle/>
          <a:p>
            <a:r>
              <a:rPr kumimoji="1" lang="ja-JP" altLang="en-US" sz="2800" dirty="0" smtClean="0">
                <a:solidFill>
                  <a:schemeClr val="bg1"/>
                </a:solidFill>
              </a:rPr>
              <a:t>導入</a:t>
            </a:r>
            <a:endParaRPr kumimoji="1" lang="ja-JP" altLang="en-US" sz="2800" dirty="0">
              <a:solidFill>
                <a:schemeClr val="bg1"/>
              </a:solidFill>
            </a:endParaRPr>
          </a:p>
        </p:txBody>
      </p:sp>
    </p:spTree>
    <p:extLst>
      <p:ext uri="{BB962C8B-B14F-4D97-AF65-F5344CB8AC3E}">
        <p14:creationId xmlns:p14="http://schemas.microsoft.com/office/powerpoint/2010/main" val="21773797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角丸四角形 23"/>
          <p:cNvSpPr/>
          <p:nvPr/>
        </p:nvSpPr>
        <p:spPr>
          <a:xfrm>
            <a:off x="251520" y="4581128"/>
            <a:ext cx="8712968" cy="9361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タイトル 2"/>
          <p:cNvSpPr>
            <a:spLocks noGrp="1"/>
          </p:cNvSpPr>
          <p:nvPr>
            <p:ph type="title"/>
          </p:nvPr>
        </p:nvSpPr>
        <p:spPr>
          <a:xfrm>
            <a:off x="467544" y="260648"/>
            <a:ext cx="8229600" cy="1143000"/>
          </a:xfrm>
        </p:spPr>
        <p:txBody>
          <a:bodyPr/>
          <a:lstStyle/>
          <a:p>
            <a:r>
              <a:rPr lang="en-US" altLang="ja-JP" dirty="0" smtClean="0"/>
              <a:t>3</a:t>
            </a:r>
            <a:r>
              <a:rPr lang="ja-JP" altLang="en-US" dirty="0" err="1" smtClean="0"/>
              <a:t>．</a:t>
            </a:r>
            <a:r>
              <a:rPr lang="ja-JP" altLang="en-US" dirty="0" smtClean="0"/>
              <a:t>目的</a:t>
            </a:r>
            <a:endParaRPr kumimoji="1" lang="ja-JP" altLang="en-US" dirty="0"/>
          </a:p>
        </p:txBody>
      </p:sp>
      <p:sp>
        <p:nvSpPr>
          <p:cNvPr id="9" name="テキスト ボックス 8"/>
          <p:cNvSpPr txBox="1"/>
          <p:nvPr/>
        </p:nvSpPr>
        <p:spPr>
          <a:xfrm>
            <a:off x="251520" y="1268760"/>
            <a:ext cx="8568952" cy="1815882"/>
          </a:xfrm>
          <a:prstGeom prst="rect">
            <a:avLst/>
          </a:prstGeom>
          <a:noFill/>
        </p:spPr>
        <p:txBody>
          <a:bodyPr wrap="square" rtlCol="0">
            <a:spAutoFit/>
          </a:bodyPr>
          <a:lstStyle/>
          <a:p>
            <a:r>
              <a:rPr lang="ja-JP" altLang="en-US" sz="2400" dirty="0" smtClean="0"/>
              <a:t>既存の自動車でも簡単に利用できる，運転支援・ナビゲーション</a:t>
            </a:r>
            <a:endParaRPr lang="en-US" altLang="ja-JP" sz="2400" dirty="0" smtClean="0"/>
          </a:p>
          <a:p>
            <a:r>
              <a:rPr lang="ja-JP" altLang="en-US" sz="2400" dirty="0" smtClean="0"/>
              <a:t>システムを開発する．</a:t>
            </a:r>
            <a:endParaRPr lang="en-US" altLang="ja-JP" sz="2400" dirty="0" smtClean="0"/>
          </a:p>
          <a:p>
            <a:endParaRPr lang="en-US" altLang="ja-JP" sz="2400" dirty="0" smtClean="0"/>
          </a:p>
          <a:p>
            <a:endParaRPr lang="en-US" altLang="ja-JP" sz="2000" dirty="0" smtClean="0"/>
          </a:p>
          <a:p>
            <a:endParaRPr kumimoji="1" lang="ja-JP" altLang="en-US" sz="2000" dirty="0"/>
          </a:p>
        </p:txBody>
      </p:sp>
      <p:sp>
        <p:nvSpPr>
          <p:cNvPr id="19" name="テキスト ボックス 18"/>
          <p:cNvSpPr txBox="1"/>
          <p:nvPr/>
        </p:nvSpPr>
        <p:spPr>
          <a:xfrm>
            <a:off x="2987824" y="2924944"/>
            <a:ext cx="6156176" cy="1261884"/>
          </a:xfrm>
          <a:prstGeom prst="rect">
            <a:avLst/>
          </a:prstGeom>
          <a:noFill/>
        </p:spPr>
        <p:txBody>
          <a:bodyPr wrap="square" rtlCol="0">
            <a:spAutoFit/>
          </a:bodyPr>
          <a:lstStyle/>
          <a:p>
            <a:endParaRPr lang="en-US" altLang="ja-JP" dirty="0" smtClean="0"/>
          </a:p>
          <a:p>
            <a:r>
              <a:rPr lang="en-US" altLang="ja-JP" sz="2000" dirty="0" smtClean="0"/>
              <a:t>Twitter</a:t>
            </a:r>
            <a:r>
              <a:rPr lang="ja-JP" altLang="en-US" sz="2000" dirty="0" smtClean="0"/>
              <a:t>を</a:t>
            </a:r>
            <a:r>
              <a:rPr lang="ja-JP" altLang="ja-JP" sz="2000" dirty="0" smtClean="0"/>
              <a:t>運転時に利用しようとすると</a:t>
            </a:r>
            <a:endParaRPr lang="en-US" altLang="ja-JP" sz="2000" dirty="0" smtClean="0"/>
          </a:p>
          <a:p>
            <a:r>
              <a:rPr lang="ja-JP" altLang="ja-JP" sz="2000" dirty="0" smtClean="0">
                <a:solidFill>
                  <a:srgbClr val="FF0000"/>
                </a:solidFill>
              </a:rPr>
              <a:t>ルートとは無関係なツイート</a:t>
            </a:r>
            <a:r>
              <a:rPr lang="ja-JP" altLang="ja-JP" sz="2000" dirty="0" smtClean="0"/>
              <a:t>が表示されてしまう</a:t>
            </a:r>
            <a:r>
              <a:rPr lang="ja-JP" altLang="en-US" sz="2000" dirty="0" smtClean="0"/>
              <a:t>問題．</a:t>
            </a:r>
            <a:endParaRPr lang="en-US" altLang="ja-JP" sz="2000" dirty="0" smtClean="0"/>
          </a:p>
          <a:p>
            <a:endParaRPr kumimoji="1" lang="ja-JP" altLang="en-US" dirty="0"/>
          </a:p>
        </p:txBody>
      </p:sp>
      <p:sp>
        <p:nvSpPr>
          <p:cNvPr id="23" name="テキスト ボックス 22"/>
          <p:cNvSpPr txBox="1"/>
          <p:nvPr/>
        </p:nvSpPr>
        <p:spPr>
          <a:xfrm>
            <a:off x="323528" y="4653136"/>
            <a:ext cx="8640960" cy="830997"/>
          </a:xfrm>
          <a:prstGeom prst="rect">
            <a:avLst/>
          </a:prstGeom>
          <a:noFill/>
        </p:spPr>
        <p:txBody>
          <a:bodyPr wrap="square" rtlCol="0">
            <a:spAutoFit/>
          </a:bodyPr>
          <a:lstStyle/>
          <a:p>
            <a:r>
              <a:rPr lang="ja-JP" altLang="ja-JP" sz="2400" b="1" dirty="0" smtClean="0">
                <a:solidFill>
                  <a:schemeClr val="bg1"/>
                </a:solidFill>
              </a:rPr>
              <a:t>収集するツイートの対象を，自動車が通行する予定の経路上のみに制限することでこの問題を解決する．</a:t>
            </a:r>
            <a:endParaRPr kumimoji="1" lang="ja-JP" altLang="en-US" sz="2400" b="1" dirty="0">
              <a:solidFill>
                <a:schemeClr val="bg1"/>
              </a:solidFill>
            </a:endParaRPr>
          </a:p>
        </p:txBody>
      </p:sp>
      <p:sp>
        <p:nvSpPr>
          <p:cNvPr id="25" name="テキスト ボックス 24"/>
          <p:cNvSpPr txBox="1"/>
          <p:nvPr/>
        </p:nvSpPr>
        <p:spPr>
          <a:xfrm>
            <a:off x="0" y="2276872"/>
            <a:ext cx="9396536" cy="461665"/>
          </a:xfrm>
          <a:prstGeom prst="rect">
            <a:avLst/>
          </a:prstGeom>
          <a:noFill/>
        </p:spPr>
        <p:txBody>
          <a:bodyPr wrap="square" rtlCol="0">
            <a:spAutoFit/>
          </a:bodyPr>
          <a:lstStyle/>
          <a:p>
            <a:pPr>
              <a:buFont typeface="Wingdings" pitchFamily="2" charset="2"/>
              <a:buChar char="l"/>
            </a:pPr>
            <a:r>
              <a:rPr lang="en-US" altLang="ja-JP" sz="2400" dirty="0" smtClean="0"/>
              <a:t>Twitter</a:t>
            </a:r>
            <a:r>
              <a:rPr lang="ja-JP" altLang="ja-JP" sz="2400" dirty="0" smtClean="0"/>
              <a:t>を利用して周囲の情報を収集し，運転者に通知する</a:t>
            </a:r>
            <a:r>
              <a:rPr lang="ja-JP" altLang="en-US" sz="2400" dirty="0" smtClean="0"/>
              <a:t>システム</a:t>
            </a:r>
            <a:endParaRPr kumimoji="1" lang="ja-JP" altLang="en-US" sz="2400" dirty="0"/>
          </a:p>
        </p:txBody>
      </p:sp>
      <p:sp>
        <p:nvSpPr>
          <p:cNvPr id="26" name="右矢印 25"/>
          <p:cNvSpPr/>
          <p:nvPr/>
        </p:nvSpPr>
        <p:spPr>
          <a:xfrm>
            <a:off x="755576" y="2996952"/>
            <a:ext cx="1656184" cy="8640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920479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0" y="188640"/>
            <a:ext cx="8579296" cy="1143000"/>
          </a:xfrm>
        </p:spPr>
        <p:txBody>
          <a:bodyPr>
            <a:normAutofit/>
          </a:bodyPr>
          <a:lstStyle/>
          <a:p>
            <a:r>
              <a:rPr lang="ja-JP" altLang="en-US" sz="2800" dirty="0" smtClean="0"/>
              <a:t>ドライブルートアシストのためのツイート収集システム</a:t>
            </a:r>
            <a:endParaRPr kumimoji="1" lang="ja-JP" altLang="en-US" sz="2800" dirty="0"/>
          </a:p>
        </p:txBody>
      </p:sp>
      <p:pic>
        <p:nvPicPr>
          <p:cNvPr id="3074" name="Picture 2"/>
          <p:cNvPicPr>
            <a:picLocks noChangeAspect="1" noChangeArrowheads="1"/>
          </p:cNvPicPr>
          <p:nvPr/>
        </p:nvPicPr>
        <p:blipFill>
          <a:blip r:embed="rId3" cstate="print"/>
          <a:srcRect/>
          <a:stretch>
            <a:fillRect/>
          </a:stretch>
        </p:blipFill>
        <p:spPr bwMode="auto">
          <a:xfrm>
            <a:off x="251520" y="1988840"/>
            <a:ext cx="8640960" cy="2400896"/>
          </a:xfrm>
          <a:prstGeom prst="rect">
            <a:avLst/>
          </a:prstGeom>
          <a:noFill/>
          <a:ln w="9525">
            <a:noFill/>
            <a:miter lim="800000"/>
            <a:headEnd/>
            <a:tailEnd/>
          </a:ln>
        </p:spPr>
      </p:pic>
      <p:sp>
        <p:nvSpPr>
          <p:cNvPr id="6" name="テキスト ボックス 5"/>
          <p:cNvSpPr txBox="1"/>
          <p:nvPr/>
        </p:nvSpPr>
        <p:spPr>
          <a:xfrm>
            <a:off x="4788024" y="2276872"/>
            <a:ext cx="720080" cy="707886"/>
          </a:xfrm>
          <a:prstGeom prst="rect">
            <a:avLst/>
          </a:prstGeom>
          <a:noFill/>
        </p:spPr>
        <p:txBody>
          <a:bodyPr wrap="square" rtlCol="0">
            <a:spAutoFit/>
          </a:bodyPr>
          <a:lstStyle/>
          <a:p>
            <a:r>
              <a:rPr lang="ja-JP" altLang="en-US" sz="4000" dirty="0" smtClean="0">
                <a:solidFill>
                  <a:srgbClr val="FF0000"/>
                </a:solidFill>
              </a:rPr>
              <a:t>★</a:t>
            </a:r>
            <a:endParaRPr kumimoji="1" lang="ja-JP" altLang="en-US" sz="4000" dirty="0">
              <a:solidFill>
                <a:srgbClr val="FF0000"/>
              </a:solidFill>
            </a:endParaRPr>
          </a:p>
        </p:txBody>
      </p:sp>
      <p:sp>
        <p:nvSpPr>
          <p:cNvPr id="7" name="テキスト ボックス 6"/>
          <p:cNvSpPr txBox="1"/>
          <p:nvPr/>
        </p:nvSpPr>
        <p:spPr>
          <a:xfrm>
            <a:off x="1403648" y="2852936"/>
            <a:ext cx="720080" cy="707886"/>
          </a:xfrm>
          <a:prstGeom prst="rect">
            <a:avLst/>
          </a:prstGeom>
          <a:noFill/>
        </p:spPr>
        <p:txBody>
          <a:bodyPr wrap="square" rtlCol="0">
            <a:spAutoFit/>
          </a:bodyPr>
          <a:lstStyle/>
          <a:p>
            <a:r>
              <a:rPr lang="ja-JP" altLang="en-US" sz="4000" dirty="0" smtClean="0">
                <a:solidFill>
                  <a:srgbClr val="FF0000"/>
                </a:solidFill>
              </a:rPr>
              <a:t>●</a:t>
            </a:r>
            <a:endParaRPr kumimoji="1" lang="ja-JP" altLang="en-US" sz="4000" dirty="0">
              <a:solidFill>
                <a:srgbClr val="FF0000"/>
              </a:solidFill>
            </a:endParaRPr>
          </a:p>
        </p:txBody>
      </p:sp>
      <p:sp>
        <p:nvSpPr>
          <p:cNvPr id="8" name="テキスト ボックス 7"/>
          <p:cNvSpPr txBox="1"/>
          <p:nvPr/>
        </p:nvSpPr>
        <p:spPr>
          <a:xfrm>
            <a:off x="251520" y="4437112"/>
            <a:ext cx="3960440" cy="369332"/>
          </a:xfrm>
          <a:prstGeom prst="rect">
            <a:avLst/>
          </a:prstGeom>
          <a:noFill/>
        </p:spPr>
        <p:txBody>
          <a:bodyPr wrap="square" rtlCol="0">
            <a:spAutoFit/>
          </a:bodyPr>
          <a:lstStyle/>
          <a:p>
            <a:r>
              <a:rPr lang="ja-JP" altLang="en-US" dirty="0" smtClean="0">
                <a:solidFill>
                  <a:srgbClr val="FF0000"/>
                </a:solidFill>
              </a:rPr>
              <a:t>★</a:t>
            </a:r>
            <a:r>
              <a:rPr kumimoji="1" lang="en-US" altLang="ja-JP" dirty="0" smtClean="0">
                <a:solidFill>
                  <a:srgbClr val="FF0000"/>
                </a:solidFill>
              </a:rPr>
              <a:t>-</a:t>
            </a:r>
            <a:r>
              <a:rPr lang="ja-JP" altLang="en-US" dirty="0" smtClean="0">
                <a:solidFill>
                  <a:srgbClr val="FF0000"/>
                </a:solidFill>
              </a:rPr>
              <a:t>事故</a:t>
            </a:r>
            <a:r>
              <a:rPr kumimoji="1" lang="ja-JP" altLang="en-US" dirty="0" smtClean="0">
                <a:solidFill>
                  <a:srgbClr val="FF0000"/>
                </a:solidFill>
              </a:rPr>
              <a:t>　</a:t>
            </a:r>
            <a:r>
              <a:rPr lang="ja-JP" altLang="en-US" dirty="0" smtClean="0">
                <a:solidFill>
                  <a:srgbClr val="FF0000"/>
                </a:solidFill>
              </a:rPr>
              <a:t>●</a:t>
            </a:r>
            <a:r>
              <a:rPr lang="en-US" altLang="ja-JP" dirty="0" smtClean="0">
                <a:solidFill>
                  <a:srgbClr val="FF0000"/>
                </a:solidFill>
              </a:rPr>
              <a:t>-</a:t>
            </a:r>
            <a:r>
              <a:rPr lang="ja-JP" altLang="en-US" dirty="0" smtClean="0">
                <a:solidFill>
                  <a:srgbClr val="FF0000"/>
                </a:solidFill>
              </a:rPr>
              <a:t>渋滞</a:t>
            </a:r>
            <a:endParaRPr kumimoji="1" lang="ja-JP" altLang="en-US" dirty="0">
              <a:solidFill>
                <a:srgbClr val="FF0000"/>
              </a:solidFill>
            </a:endParaRPr>
          </a:p>
        </p:txBody>
      </p:sp>
      <p:sp>
        <p:nvSpPr>
          <p:cNvPr id="11" name="コンテンツ プレースホルダー 1"/>
          <p:cNvSpPr>
            <a:spLocks noGrp="1"/>
          </p:cNvSpPr>
          <p:nvPr>
            <p:ph idx="1"/>
          </p:nvPr>
        </p:nvSpPr>
        <p:spPr>
          <a:xfrm>
            <a:off x="0" y="1412776"/>
            <a:ext cx="8229600" cy="648072"/>
          </a:xfrm>
        </p:spPr>
        <p:txBody>
          <a:bodyPr>
            <a:normAutofit/>
          </a:bodyPr>
          <a:lstStyle/>
          <a:p>
            <a:pPr marL="109728" indent="0">
              <a:buNone/>
            </a:pPr>
            <a:r>
              <a:rPr lang="ja-JP" altLang="en-US" dirty="0"/>
              <a:t>開発するシステムとは</a:t>
            </a:r>
            <a:r>
              <a:rPr lang="ja-JP" altLang="en-US" dirty="0" smtClean="0"/>
              <a:t>？</a:t>
            </a:r>
            <a:endParaRPr lang="en-US" altLang="ja-JP" dirty="0" smtClean="0"/>
          </a:p>
          <a:p>
            <a:pPr marL="109728" indent="0">
              <a:buNone/>
            </a:pPr>
            <a:endParaRPr lang="ja-JP" altLang="en-US" dirty="0"/>
          </a:p>
        </p:txBody>
      </p:sp>
      <p:sp>
        <p:nvSpPr>
          <p:cNvPr id="12" name="テキスト ボックス 11"/>
          <p:cNvSpPr txBox="1"/>
          <p:nvPr/>
        </p:nvSpPr>
        <p:spPr>
          <a:xfrm>
            <a:off x="5796136" y="5157192"/>
            <a:ext cx="3816424" cy="707886"/>
          </a:xfrm>
          <a:prstGeom prst="rect">
            <a:avLst/>
          </a:prstGeom>
          <a:noFill/>
        </p:spPr>
        <p:txBody>
          <a:bodyPr wrap="square" rtlCol="0">
            <a:spAutoFit/>
          </a:bodyPr>
          <a:lstStyle/>
          <a:p>
            <a:r>
              <a:rPr kumimoji="1" lang="ja-JP" altLang="en-US" sz="2000" dirty="0" smtClean="0"/>
              <a:t>自動車が通行する予定の</a:t>
            </a:r>
            <a:endParaRPr kumimoji="1" lang="en-US" altLang="ja-JP" sz="2000" dirty="0" smtClean="0"/>
          </a:p>
          <a:p>
            <a:r>
              <a:rPr kumimoji="1" lang="ja-JP" altLang="en-US" sz="2000" dirty="0" smtClean="0"/>
              <a:t>経路上の交通状況がわかる</a:t>
            </a:r>
            <a:endParaRPr kumimoji="1" lang="ja-JP" altLang="en-US" sz="2000" dirty="0"/>
          </a:p>
        </p:txBody>
      </p:sp>
      <p:sp>
        <p:nvSpPr>
          <p:cNvPr id="13" name="右矢印 12"/>
          <p:cNvSpPr/>
          <p:nvPr/>
        </p:nvSpPr>
        <p:spPr>
          <a:xfrm>
            <a:off x="3923928" y="5013176"/>
            <a:ext cx="1584176" cy="10801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p:cNvSpPr txBox="1"/>
          <p:nvPr/>
        </p:nvSpPr>
        <p:spPr>
          <a:xfrm>
            <a:off x="0" y="5157192"/>
            <a:ext cx="3995936" cy="707886"/>
          </a:xfrm>
          <a:prstGeom prst="rect">
            <a:avLst/>
          </a:prstGeom>
          <a:noFill/>
        </p:spPr>
        <p:txBody>
          <a:bodyPr wrap="square" rtlCol="0">
            <a:spAutoFit/>
          </a:bodyPr>
          <a:lstStyle/>
          <a:p>
            <a:r>
              <a:rPr lang="ja-JP" altLang="en-US" sz="2000" dirty="0" smtClean="0"/>
              <a:t>収集するツイートの対象を，自動車が通行する予定の経路上に絞る</a:t>
            </a:r>
            <a:endParaRPr kumimoji="1" lang="ja-JP" altLang="en-US" sz="2000" dirty="0"/>
          </a:p>
        </p:txBody>
      </p:sp>
      <p:sp>
        <p:nvSpPr>
          <p:cNvPr id="15" name="テキスト ボックス 14"/>
          <p:cNvSpPr txBox="1"/>
          <p:nvPr/>
        </p:nvSpPr>
        <p:spPr>
          <a:xfrm>
            <a:off x="3275856" y="4437112"/>
            <a:ext cx="5616624" cy="369332"/>
          </a:xfrm>
          <a:prstGeom prst="rect">
            <a:avLst/>
          </a:prstGeom>
          <a:noFill/>
        </p:spPr>
        <p:txBody>
          <a:bodyPr wrap="square" rtlCol="0">
            <a:spAutoFit/>
          </a:bodyPr>
          <a:lstStyle/>
          <a:p>
            <a:r>
              <a:rPr kumimoji="1" lang="ja-JP" altLang="en-US" dirty="0" smtClean="0"/>
              <a:t>経路上の，どこで，事故や渋滞かわからない．</a:t>
            </a:r>
            <a:endParaRPr kumimoji="1" lang="ja-JP" altLang="en-US" dirty="0"/>
          </a:p>
        </p:txBody>
      </p:sp>
    </p:spTree>
    <p:extLst>
      <p:ext uri="{BB962C8B-B14F-4D97-AF65-F5344CB8AC3E}">
        <p14:creationId xmlns:p14="http://schemas.microsoft.com/office/powerpoint/2010/main" val="24535376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コンテンツ プレースホルダ 7" descr="pawa1.jpg"/>
          <p:cNvPicPr>
            <a:picLocks noGrp="1" noChangeAspect="1"/>
          </p:cNvPicPr>
          <p:nvPr>
            <p:ph idx="1"/>
          </p:nvPr>
        </p:nvPicPr>
        <p:blipFill>
          <a:blip r:embed="rId3" cstate="print"/>
          <a:stretch>
            <a:fillRect/>
          </a:stretch>
        </p:blipFill>
        <p:spPr>
          <a:xfrm>
            <a:off x="251520" y="1988840"/>
            <a:ext cx="8640960" cy="2396334"/>
          </a:xfrm>
        </p:spPr>
      </p:pic>
      <p:sp>
        <p:nvSpPr>
          <p:cNvPr id="3" name="タイトル 2"/>
          <p:cNvSpPr>
            <a:spLocks noGrp="1"/>
          </p:cNvSpPr>
          <p:nvPr>
            <p:ph type="title"/>
          </p:nvPr>
        </p:nvSpPr>
        <p:spPr/>
        <p:txBody>
          <a:bodyPr/>
          <a:lstStyle/>
          <a:p>
            <a:r>
              <a:rPr kumimoji="1" lang="en-US" altLang="ja-JP" dirty="0" smtClean="0"/>
              <a:t>4</a:t>
            </a:r>
            <a:r>
              <a:rPr kumimoji="1" lang="ja-JP" altLang="en-US" dirty="0" err="1" smtClean="0"/>
              <a:t>．</a:t>
            </a:r>
            <a:r>
              <a:rPr kumimoji="1" lang="ja-JP" altLang="en-US" dirty="0" smtClean="0"/>
              <a:t>手法</a:t>
            </a:r>
            <a:endParaRPr kumimoji="1" lang="ja-JP" altLang="en-US" dirty="0"/>
          </a:p>
        </p:txBody>
      </p:sp>
      <p:sp>
        <p:nvSpPr>
          <p:cNvPr id="9" name="テキスト ボックス 8"/>
          <p:cNvSpPr txBox="1"/>
          <p:nvPr/>
        </p:nvSpPr>
        <p:spPr>
          <a:xfrm>
            <a:off x="1835696" y="2800998"/>
            <a:ext cx="720080" cy="253916"/>
          </a:xfrm>
          <a:prstGeom prst="rect">
            <a:avLst/>
          </a:prstGeom>
          <a:solidFill>
            <a:schemeClr val="bg1"/>
          </a:solidFill>
        </p:spPr>
        <p:txBody>
          <a:bodyPr wrap="square" rtlCol="0">
            <a:spAutoFit/>
          </a:bodyPr>
          <a:lstStyle/>
          <a:p>
            <a:r>
              <a:rPr kumimoji="1" lang="ja-JP" altLang="en-US" sz="1050" dirty="0" smtClean="0"/>
              <a:t>渋滞</a:t>
            </a:r>
            <a:r>
              <a:rPr kumimoji="1" lang="ja-JP" altLang="en-US" sz="1050" dirty="0" err="1" smtClean="0"/>
              <a:t>なう</a:t>
            </a:r>
            <a:endParaRPr kumimoji="1" lang="ja-JP" altLang="en-US" sz="1050" dirty="0"/>
          </a:p>
        </p:txBody>
      </p:sp>
      <p:sp>
        <p:nvSpPr>
          <p:cNvPr id="10" name="テキスト ボックス 9"/>
          <p:cNvSpPr txBox="1"/>
          <p:nvPr/>
        </p:nvSpPr>
        <p:spPr>
          <a:xfrm>
            <a:off x="5220072" y="2224934"/>
            <a:ext cx="2088232" cy="253916"/>
          </a:xfrm>
          <a:prstGeom prst="rect">
            <a:avLst/>
          </a:prstGeom>
          <a:solidFill>
            <a:schemeClr val="bg1"/>
          </a:solidFill>
        </p:spPr>
        <p:txBody>
          <a:bodyPr wrap="square" rtlCol="0">
            <a:spAutoFit/>
          </a:bodyPr>
          <a:lstStyle/>
          <a:p>
            <a:r>
              <a:rPr lang="ja-JP" altLang="en-US" sz="1050" dirty="0" smtClean="0"/>
              <a:t>事故発生！通過に時間掛かる</a:t>
            </a:r>
            <a:r>
              <a:rPr lang="en-US" altLang="ja-JP" sz="1050" dirty="0" smtClean="0"/>
              <a:t>…</a:t>
            </a:r>
            <a:endParaRPr kumimoji="1" lang="ja-JP" altLang="en-US" sz="1050" dirty="0"/>
          </a:p>
        </p:txBody>
      </p:sp>
      <p:sp>
        <p:nvSpPr>
          <p:cNvPr id="11" name="テキスト ボックス 10"/>
          <p:cNvSpPr txBox="1"/>
          <p:nvPr/>
        </p:nvSpPr>
        <p:spPr>
          <a:xfrm>
            <a:off x="0" y="4365104"/>
            <a:ext cx="3456384" cy="523220"/>
          </a:xfrm>
          <a:prstGeom prst="rect">
            <a:avLst/>
          </a:prstGeom>
          <a:noFill/>
        </p:spPr>
        <p:txBody>
          <a:bodyPr wrap="square" rtlCol="0">
            <a:spAutoFit/>
          </a:bodyPr>
          <a:lstStyle/>
          <a:p>
            <a:r>
              <a:rPr kumimoji="1" lang="ja-JP" altLang="en-US" sz="2800" dirty="0" smtClean="0">
                <a:solidFill>
                  <a:srgbClr val="FF0000"/>
                </a:solidFill>
              </a:rPr>
              <a:t>① </a:t>
            </a:r>
            <a:r>
              <a:rPr kumimoji="1" lang="en-US" altLang="ja-JP" sz="2800" dirty="0" err="1" smtClean="0">
                <a:solidFill>
                  <a:srgbClr val="FF0000"/>
                </a:solidFill>
              </a:rPr>
              <a:t>google</a:t>
            </a:r>
            <a:r>
              <a:rPr kumimoji="1" lang="ja-JP" altLang="en-US" sz="2800" dirty="0" smtClean="0">
                <a:solidFill>
                  <a:srgbClr val="FF0000"/>
                </a:solidFill>
              </a:rPr>
              <a:t> </a:t>
            </a:r>
            <a:r>
              <a:rPr kumimoji="1" lang="en-US" altLang="ja-JP" sz="2800" dirty="0" smtClean="0">
                <a:solidFill>
                  <a:srgbClr val="FF0000"/>
                </a:solidFill>
              </a:rPr>
              <a:t>Maps</a:t>
            </a:r>
            <a:endParaRPr kumimoji="1" lang="ja-JP" altLang="en-US" sz="2800" dirty="0">
              <a:solidFill>
                <a:srgbClr val="FF0000"/>
              </a:solidFill>
            </a:endParaRPr>
          </a:p>
        </p:txBody>
      </p:sp>
      <p:cxnSp>
        <p:nvCxnSpPr>
          <p:cNvPr id="13" name="直線コネクタ 12"/>
          <p:cNvCxnSpPr/>
          <p:nvPr/>
        </p:nvCxnSpPr>
        <p:spPr>
          <a:xfrm flipV="1">
            <a:off x="1835696" y="1936902"/>
            <a:ext cx="4176464" cy="86409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直線コネクタ 14"/>
          <p:cNvCxnSpPr/>
          <p:nvPr/>
        </p:nvCxnSpPr>
        <p:spPr>
          <a:xfrm flipV="1">
            <a:off x="5076056" y="1936902"/>
            <a:ext cx="936104" cy="432048"/>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8" name="テキスト ボックス 17"/>
          <p:cNvSpPr txBox="1"/>
          <p:nvPr/>
        </p:nvSpPr>
        <p:spPr>
          <a:xfrm>
            <a:off x="5868144" y="1484784"/>
            <a:ext cx="3456384" cy="523220"/>
          </a:xfrm>
          <a:prstGeom prst="rect">
            <a:avLst/>
          </a:prstGeom>
          <a:noFill/>
        </p:spPr>
        <p:txBody>
          <a:bodyPr wrap="square" rtlCol="0">
            <a:spAutoFit/>
          </a:bodyPr>
          <a:lstStyle/>
          <a:p>
            <a:r>
              <a:rPr lang="ja-JP" altLang="en-US" sz="2800" dirty="0" smtClean="0">
                <a:solidFill>
                  <a:srgbClr val="FF0000"/>
                </a:solidFill>
              </a:rPr>
              <a:t>③</a:t>
            </a:r>
            <a:r>
              <a:rPr kumimoji="1" lang="ja-JP" altLang="en-US" sz="2800" dirty="0" smtClean="0">
                <a:solidFill>
                  <a:srgbClr val="FF0000"/>
                </a:solidFill>
              </a:rPr>
              <a:t> </a:t>
            </a:r>
            <a:r>
              <a:rPr lang="en-US" altLang="ja-JP" sz="2800" dirty="0" smtClean="0">
                <a:solidFill>
                  <a:srgbClr val="FF0000"/>
                </a:solidFill>
              </a:rPr>
              <a:t>Twitter</a:t>
            </a:r>
            <a:endParaRPr kumimoji="1" lang="ja-JP" altLang="en-US" sz="2800" dirty="0">
              <a:solidFill>
                <a:srgbClr val="FF0000"/>
              </a:solidFill>
            </a:endParaRPr>
          </a:p>
        </p:txBody>
      </p:sp>
      <p:sp>
        <p:nvSpPr>
          <p:cNvPr id="19" name="テキスト ボックス 18"/>
          <p:cNvSpPr txBox="1"/>
          <p:nvPr/>
        </p:nvSpPr>
        <p:spPr>
          <a:xfrm>
            <a:off x="4499992" y="4365104"/>
            <a:ext cx="4824536" cy="523220"/>
          </a:xfrm>
          <a:prstGeom prst="rect">
            <a:avLst/>
          </a:prstGeom>
          <a:noFill/>
        </p:spPr>
        <p:txBody>
          <a:bodyPr wrap="square" rtlCol="0">
            <a:spAutoFit/>
          </a:bodyPr>
          <a:lstStyle/>
          <a:p>
            <a:r>
              <a:rPr lang="ja-JP" altLang="en-US" sz="2800" dirty="0" smtClean="0">
                <a:solidFill>
                  <a:srgbClr val="FF0000"/>
                </a:solidFill>
              </a:rPr>
              <a:t>②</a:t>
            </a:r>
            <a:r>
              <a:rPr lang="en-US" altLang="ja-JP" sz="2800" dirty="0" smtClean="0">
                <a:solidFill>
                  <a:srgbClr val="FF0000"/>
                </a:solidFill>
              </a:rPr>
              <a:t>Google</a:t>
            </a:r>
            <a:r>
              <a:rPr lang="ja-JP" altLang="en-US" sz="2800" dirty="0" smtClean="0">
                <a:solidFill>
                  <a:srgbClr val="FF0000"/>
                </a:solidFill>
              </a:rPr>
              <a:t>ディレクション</a:t>
            </a:r>
            <a:endParaRPr kumimoji="1" lang="ja-JP" altLang="en-US" sz="2800" dirty="0">
              <a:solidFill>
                <a:srgbClr val="FF0000"/>
              </a:solidFill>
            </a:endParaRPr>
          </a:p>
        </p:txBody>
      </p:sp>
      <p:cxnSp>
        <p:nvCxnSpPr>
          <p:cNvPr id="23" name="直線コネクタ 22"/>
          <p:cNvCxnSpPr/>
          <p:nvPr/>
        </p:nvCxnSpPr>
        <p:spPr>
          <a:xfrm>
            <a:off x="4355976" y="3017022"/>
            <a:ext cx="1944216" cy="144016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20" name="コンテンツ プレースホルダー 1"/>
          <p:cNvSpPr txBox="1">
            <a:spLocks/>
          </p:cNvSpPr>
          <p:nvPr/>
        </p:nvSpPr>
        <p:spPr>
          <a:xfrm>
            <a:off x="395536" y="4941168"/>
            <a:ext cx="8928992" cy="2160240"/>
          </a:xfrm>
          <a:prstGeom prst="rect">
            <a:avLst/>
          </a:prstGeom>
        </p:spPr>
        <p:txBody>
          <a:bodyPr vert="horz">
            <a:normAutofit/>
          </a:bodyPr>
          <a:lstStyle/>
          <a:p>
            <a:pPr marL="109728" marR="0" lvl="0" indent="0" algn="ctr" defTabSz="914400" rtl="0" eaLnBrk="1" fontAlgn="auto" latinLnBrk="0" hangingPunct="1">
              <a:lnSpc>
                <a:spcPct val="100000"/>
              </a:lnSpc>
              <a:spcBef>
                <a:spcPts val="400"/>
              </a:spcBef>
              <a:spcAft>
                <a:spcPts val="0"/>
              </a:spcAft>
              <a:buClr>
                <a:schemeClr val="accent1"/>
              </a:buClr>
              <a:buSzPct val="68000"/>
              <a:buFont typeface="Wingdings 3"/>
              <a:buNone/>
              <a:tabLst/>
              <a:defRPr/>
            </a:pPr>
            <a:r>
              <a:rPr kumimoji="1" lang="en-US" altLang="ja-JP" sz="2700" b="0" i="0" u="none" strike="noStrike" kern="1200" cap="none" spc="0" normalizeH="0" baseline="0" noProof="0" dirty="0" smtClean="0">
                <a:ln>
                  <a:noFill/>
                </a:ln>
                <a:solidFill>
                  <a:schemeClr val="tx1"/>
                </a:solidFill>
                <a:effectLst/>
                <a:uLnTx/>
                <a:uFillTx/>
                <a:latin typeface="+mn-lt"/>
                <a:ea typeface="+mn-ea"/>
                <a:cs typeface="+mn-cs"/>
              </a:rPr>
              <a:t>Google</a:t>
            </a:r>
            <a:r>
              <a:rPr kumimoji="1" lang="ja-JP" altLang="en-US" sz="2700" b="0" i="0" u="none" strike="noStrike" kern="1200" cap="none" spc="0" normalizeH="0" baseline="0" noProof="0" dirty="0" smtClean="0">
                <a:ln>
                  <a:noFill/>
                </a:ln>
                <a:solidFill>
                  <a:schemeClr val="tx1"/>
                </a:solidFill>
                <a:effectLst/>
                <a:uLnTx/>
                <a:uFillTx/>
                <a:latin typeface="+mn-lt"/>
                <a:ea typeface="+mn-ea"/>
                <a:cs typeface="+mn-cs"/>
              </a:rPr>
              <a:t> </a:t>
            </a:r>
            <a:r>
              <a:rPr kumimoji="1" lang="en-US" altLang="ja-JP" sz="2700" b="0" i="0" u="none" strike="noStrike" kern="1200" cap="none" spc="0" normalizeH="0" baseline="0" noProof="0" dirty="0" smtClean="0">
                <a:ln>
                  <a:noFill/>
                </a:ln>
                <a:solidFill>
                  <a:schemeClr val="tx1"/>
                </a:solidFill>
                <a:effectLst/>
                <a:uLnTx/>
                <a:uFillTx/>
                <a:latin typeface="+mn-lt"/>
                <a:ea typeface="+mn-ea"/>
                <a:cs typeface="+mn-cs"/>
              </a:rPr>
              <a:t>Maps-</a:t>
            </a:r>
            <a:r>
              <a:rPr kumimoji="1" lang="ja-JP" altLang="en-US" sz="2700" b="0" i="0" u="none" strike="noStrike" kern="1200" cap="none" spc="0" normalizeH="0" baseline="0" noProof="0" dirty="0" smtClean="0">
                <a:ln>
                  <a:noFill/>
                </a:ln>
                <a:solidFill>
                  <a:schemeClr val="tx1"/>
                </a:solidFill>
                <a:effectLst/>
                <a:uLnTx/>
                <a:uFillTx/>
                <a:latin typeface="+mn-lt"/>
                <a:ea typeface="+mn-ea"/>
                <a:cs typeface="+mn-cs"/>
              </a:rPr>
              <a:t>ディレクションサービス</a:t>
            </a:r>
            <a:endParaRPr kumimoji="1" lang="en-US" altLang="ja-JP" sz="2700" b="0" i="0" u="none" strike="noStrike" kern="1200" cap="none" spc="0" normalizeH="0" baseline="0" noProof="0" dirty="0" smtClean="0">
              <a:ln>
                <a:noFill/>
              </a:ln>
              <a:solidFill>
                <a:schemeClr val="tx1"/>
              </a:solidFill>
              <a:effectLst/>
              <a:uLnTx/>
              <a:uFillTx/>
              <a:latin typeface="+mn-lt"/>
              <a:ea typeface="+mn-ea"/>
              <a:cs typeface="+mn-cs"/>
            </a:endParaRPr>
          </a:p>
          <a:p>
            <a:pPr marL="109728" marR="0" lvl="0" indent="0" algn="ctr" defTabSz="914400" rtl="0" eaLnBrk="1" fontAlgn="auto" latinLnBrk="0" hangingPunct="1">
              <a:lnSpc>
                <a:spcPct val="100000"/>
              </a:lnSpc>
              <a:spcBef>
                <a:spcPts val="400"/>
              </a:spcBef>
              <a:spcAft>
                <a:spcPts val="0"/>
              </a:spcAft>
              <a:buClr>
                <a:schemeClr val="accent1"/>
              </a:buClr>
              <a:buSzPct val="68000"/>
              <a:buFont typeface="Wingdings 3"/>
              <a:buNone/>
              <a:tabLst/>
              <a:defRPr/>
            </a:pPr>
            <a:r>
              <a:rPr kumimoji="1" lang="ja-JP" altLang="en-US" sz="2700" b="0" i="0" u="none" strike="noStrike" kern="1200" cap="none" spc="0" normalizeH="0" baseline="0" noProof="0" dirty="0" smtClean="0">
                <a:ln>
                  <a:noFill/>
                </a:ln>
                <a:solidFill>
                  <a:schemeClr val="tx1"/>
                </a:solidFill>
                <a:effectLst/>
                <a:uLnTx/>
                <a:uFillTx/>
                <a:latin typeface="+mn-lt"/>
                <a:ea typeface="+mn-ea"/>
                <a:cs typeface="+mn-cs"/>
              </a:rPr>
              <a:t>＋</a:t>
            </a:r>
            <a:endParaRPr kumimoji="1" lang="en-US" altLang="ja-JP" sz="2700" b="0" i="0" u="none" strike="noStrike" kern="1200" cap="none" spc="0" normalizeH="0" baseline="0" noProof="0" dirty="0" smtClean="0">
              <a:ln>
                <a:noFill/>
              </a:ln>
              <a:solidFill>
                <a:schemeClr val="tx1"/>
              </a:solidFill>
              <a:effectLst/>
              <a:uLnTx/>
              <a:uFillTx/>
              <a:latin typeface="+mn-lt"/>
              <a:ea typeface="+mn-ea"/>
              <a:cs typeface="+mn-cs"/>
            </a:endParaRPr>
          </a:p>
          <a:p>
            <a:pPr marL="109728" marR="0" lvl="0" indent="0" algn="ctr" defTabSz="914400" rtl="0" eaLnBrk="1" fontAlgn="auto" latinLnBrk="0" hangingPunct="1">
              <a:lnSpc>
                <a:spcPct val="100000"/>
              </a:lnSpc>
              <a:spcBef>
                <a:spcPts val="400"/>
              </a:spcBef>
              <a:spcAft>
                <a:spcPts val="0"/>
              </a:spcAft>
              <a:buClr>
                <a:schemeClr val="accent1"/>
              </a:buClr>
              <a:buSzPct val="68000"/>
              <a:buFont typeface="Wingdings 3"/>
              <a:buNone/>
              <a:tabLst/>
              <a:defRPr/>
            </a:pPr>
            <a:r>
              <a:rPr kumimoji="1" lang="en-US" altLang="ja-JP" sz="2700" b="0" i="0" u="none" strike="noStrike" kern="1200" cap="none" spc="0" normalizeH="0" baseline="0" noProof="0" dirty="0" smtClean="0">
                <a:ln>
                  <a:noFill/>
                </a:ln>
                <a:solidFill>
                  <a:schemeClr val="tx1"/>
                </a:solidFill>
                <a:effectLst/>
                <a:uLnTx/>
                <a:uFillTx/>
                <a:latin typeface="+mn-lt"/>
                <a:ea typeface="+mn-ea"/>
                <a:cs typeface="+mn-cs"/>
              </a:rPr>
              <a:t>Twitter-</a:t>
            </a:r>
            <a:r>
              <a:rPr kumimoji="1" lang="ja-JP" altLang="en-US" sz="2700" b="0" i="0" u="none" strike="noStrike" kern="1200" cap="none" spc="0" normalizeH="0" baseline="0" noProof="0" dirty="0" smtClean="0">
                <a:ln>
                  <a:noFill/>
                </a:ln>
                <a:solidFill>
                  <a:schemeClr val="tx1"/>
                </a:solidFill>
                <a:effectLst/>
                <a:uLnTx/>
                <a:uFillTx/>
                <a:latin typeface="+mn-lt"/>
                <a:ea typeface="+mn-ea"/>
                <a:cs typeface="+mn-cs"/>
              </a:rPr>
              <a:t>位置指定して検索するサービス</a:t>
            </a:r>
          </a:p>
          <a:p>
            <a:pPr marL="109728" marR="0" lvl="0" indent="0" algn="l" defTabSz="914400" rtl="0" eaLnBrk="1" fontAlgn="auto" latinLnBrk="0" hangingPunct="1">
              <a:lnSpc>
                <a:spcPct val="100000"/>
              </a:lnSpc>
              <a:spcBef>
                <a:spcPts val="400"/>
              </a:spcBef>
              <a:spcAft>
                <a:spcPts val="0"/>
              </a:spcAft>
              <a:buClr>
                <a:schemeClr val="accent1"/>
              </a:buClr>
              <a:buSzPct val="68000"/>
              <a:buFont typeface="Wingdings 3"/>
              <a:buNone/>
              <a:tabLst/>
              <a:defRPr/>
            </a:pPr>
            <a:endParaRPr kumimoji="1" lang="ja-JP" altLang="en-US" sz="2700" b="0" i="0" u="none" strike="noStrike" kern="1200" cap="none" spc="0" normalizeH="0" baseline="0" noProof="0" dirty="0">
              <a:ln>
                <a:noFill/>
              </a:ln>
              <a:solidFill>
                <a:schemeClr val="tx1"/>
              </a:solidFill>
              <a:effectLst/>
              <a:uLnTx/>
              <a:uFillTx/>
              <a:latin typeface="+mn-lt"/>
              <a:ea typeface="+mn-ea"/>
              <a:cs typeface="+mn-cs"/>
            </a:endParaRPr>
          </a:p>
        </p:txBody>
      </p:sp>
      <p:sp>
        <p:nvSpPr>
          <p:cNvPr id="21" name="テキスト ボックス 20"/>
          <p:cNvSpPr txBox="1"/>
          <p:nvPr/>
        </p:nvSpPr>
        <p:spPr>
          <a:xfrm>
            <a:off x="611560" y="1412776"/>
            <a:ext cx="4896544" cy="461665"/>
          </a:xfrm>
          <a:prstGeom prst="rect">
            <a:avLst/>
          </a:prstGeom>
          <a:noFill/>
        </p:spPr>
        <p:txBody>
          <a:bodyPr wrap="square" rtlCol="0">
            <a:spAutoFit/>
          </a:bodyPr>
          <a:lstStyle/>
          <a:p>
            <a:pPr>
              <a:buFont typeface="Wingdings" pitchFamily="2" charset="2"/>
              <a:buChar char="l"/>
            </a:pPr>
            <a:r>
              <a:rPr lang="en-US" altLang="ja-JP" sz="2400" dirty="0" smtClean="0"/>
              <a:t>2</a:t>
            </a:r>
            <a:r>
              <a:rPr lang="ja-JP" altLang="en-US" sz="2400" dirty="0" err="1" smtClean="0"/>
              <a:t>つの</a:t>
            </a:r>
            <a:r>
              <a:rPr lang="ja-JP" altLang="en-US" sz="2400" dirty="0" smtClean="0"/>
              <a:t>サービスを組み合わせる</a:t>
            </a:r>
            <a:endParaRPr kumimoji="1" lang="ja-JP" altLang="en-US" sz="2400" dirty="0"/>
          </a:p>
        </p:txBody>
      </p:sp>
      <p:sp>
        <p:nvSpPr>
          <p:cNvPr id="14" name="角丸四角形 13"/>
          <p:cNvSpPr/>
          <p:nvPr/>
        </p:nvSpPr>
        <p:spPr>
          <a:xfrm>
            <a:off x="1043608" y="4941168"/>
            <a:ext cx="7128792" cy="151216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ビジネス">
  <a:themeElements>
    <a:clrScheme name="ビジネス">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ビジネス">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ビジネス">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815</TotalTime>
  <Words>1654</Words>
  <Application>Microsoft Office PowerPoint</Application>
  <PresentationFormat>画面に合わせる (4:3)</PresentationFormat>
  <Paragraphs>218</Paragraphs>
  <Slides>12</Slides>
  <Notes>12</Notes>
  <HiddenSlides>0</HiddenSlides>
  <MMClips>1</MMClips>
  <ScaleCrop>false</ScaleCrop>
  <HeadingPairs>
    <vt:vector size="4" baseType="variant">
      <vt:variant>
        <vt:lpstr>テーマ</vt:lpstr>
      </vt:variant>
      <vt:variant>
        <vt:i4>1</vt:i4>
      </vt:variant>
      <vt:variant>
        <vt:lpstr>スライド タイトル</vt:lpstr>
      </vt:variant>
      <vt:variant>
        <vt:i4>12</vt:i4>
      </vt:variant>
    </vt:vector>
  </HeadingPairs>
  <TitlesOfParts>
    <vt:vector size="13" baseType="lpstr">
      <vt:lpstr>ビジネス</vt:lpstr>
      <vt:lpstr>ドライブルートアシストのための ツイート収集システムの開発 </vt:lpstr>
      <vt:lpstr>目次</vt:lpstr>
      <vt:lpstr>１．背景</vt:lpstr>
      <vt:lpstr>PowerPoint プレゼンテーション</vt:lpstr>
      <vt:lpstr>PowerPoint プレゼンテーション</vt:lpstr>
      <vt:lpstr>2．運転支援システムの課題</vt:lpstr>
      <vt:lpstr>3．目的</vt:lpstr>
      <vt:lpstr>ドライブルートアシストのためのツイート収集システム</vt:lpstr>
      <vt:lpstr>4．手法</vt:lpstr>
      <vt:lpstr>5．プログラムの作成</vt:lpstr>
      <vt:lpstr>作成の結果</vt:lpstr>
      <vt:lpstr>6．結論</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ドライブルートアシストのための ツイート収集 システムの開発</dc:title>
  <dc:creator>ito</dc:creator>
  <cp:lastModifiedBy>ito</cp:lastModifiedBy>
  <cp:revision>74</cp:revision>
  <dcterms:created xsi:type="dcterms:W3CDTF">2014-01-31T06:24:08Z</dcterms:created>
  <dcterms:modified xsi:type="dcterms:W3CDTF">2014-02-03T05:04:27Z</dcterms:modified>
</cp:coreProperties>
</file>

<file path=docProps/thumbnail.jpeg>
</file>